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39"/>
  </p:notesMasterIdLst>
  <p:sldIdLst>
    <p:sldId id="288" r:id="rId4"/>
    <p:sldId id="283" r:id="rId5"/>
    <p:sldId id="291" r:id="rId6"/>
    <p:sldId id="292" r:id="rId7"/>
    <p:sldId id="293" r:id="rId8"/>
    <p:sldId id="294" r:id="rId9"/>
    <p:sldId id="289" r:id="rId10"/>
    <p:sldId id="290" r:id="rId11"/>
    <p:sldId id="265" r:id="rId12"/>
    <p:sldId id="257" r:id="rId13"/>
    <p:sldId id="258" r:id="rId14"/>
    <p:sldId id="259" r:id="rId15"/>
    <p:sldId id="260" r:id="rId16"/>
    <p:sldId id="279" r:id="rId17"/>
    <p:sldId id="261" r:id="rId18"/>
    <p:sldId id="262" r:id="rId19"/>
    <p:sldId id="263" r:id="rId20"/>
    <p:sldId id="264" r:id="rId21"/>
    <p:sldId id="266" r:id="rId22"/>
    <p:sldId id="267" r:id="rId23"/>
    <p:sldId id="268" r:id="rId24"/>
    <p:sldId id="269" r:id="rId25"/>
    <p:sldId id="270" r:id="rId26"/>
    <p:sldId id="271" r:id="rId27"/>
    <p:sldId id="272" r:id="rId28"/>
    <p:sldId id="276" r:id="rId29"/>
    <p:sldId id="277" r:id="rId30"/>
    <p:sldId id="275" r:id="rId31"/>
    <p:sldId id="274" r:id="rId32"/>
    <p:sldId id="273" r:id="rId33"/>
    <p:sldId id="295" r:id="rId34"/>
    <p:sldId id="278" r:id="rId35"/>
    <p:sldId id="280" r:id="rId36"/>
    <p:sldId id="281" r:id="rId37"/>
    <p:sldId id="2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FCFA"/>
    <a:srgbClr val="FF9A0F"/>
    <a:srgbClr val="FF46FE"/>
    <a:srgbClr val="C3FA28"/>
    <a:srgbClr val="AC45CA"/>
    <a:srgbClr val="AE47FF"/>
    <a:srgbClr val="4386A5"/>
    <a:srgbClr val="FB4BFF"/>
    <a:srgbClr val="FFF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2901"/>
  </p:normalViewPr>
  <p:slideViewPr>
    <p:cSldViewPr snapToGrid="0" snapToObjects="1">
      <p:cViewPr varScale="1">
        <p:scale>
          <a:sx n="104" d="100"/>
          <a:sy n="104" d="100"/>
        </p:scale>
        <p:origin x="1368"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0DBA8-334B-9540-A4D4-AC0F8897EA5D}" type="datetimeFigureOut">
              <a:rPr lang="en-US" smtClean="0"/>
              <a:t>8/31/17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93C67-2747-184C-A913-8A31DF92FAC8}" type="slidenum">
              <a:rPr lang="en-US" smtClean="0"/>
              <a:t>‹#›</a:t>
            </a:fld>
            <a:endParaRPr lang="en-US"/>
          </a:p>
        </p:txBody>
      </p:sp>
    </p:spTree>
    <p:extLst>
      <p:ext uri="{BB962C8B-B14F-4D97-AF65-F5344CB8AC3E}">
        <p14:creationId xmlns:p14="http://schemas.microsoft.com/office/powerpoint/2010/main" val="8109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5213" y="161925"/>
            <a:ext cx="2187575" cy="1231900"/>
          </a:xfrm>
        </p:spPr>
      </p:sp>
      <p:sp>
        <p:nvSpPr>
          <p:cNvPr id="3" name="Notes Placeholder 2"/>
          <p:cNvSpPr>
            <a:spLocks noGrp="1"/>
          </p:cNvSpPr>
          <p:nvPr>
            <p:ph type="body" idx="1"/>
          </p:nvPr>
        </p:nvSpPr>
        <p:spPr>
          <a:xfrm>
            <a:off x="335169" y="1413473"/>
            <a:ext cx="6187661" cy="7623579"/>
          </a:xfrm>
        </p:spPr>
        <p:txBody>
          <a:bodyPr/>
          <a:lstStyle/>
          <a:p>
            <a:r>
              <a:rPr lang="en-US" sz="1100" b="1" i="1" dirty="0" smtClean="0"/>
              <a:t>**This slide for use only by Title</a:t>
            </a:r>
            <a:r>
              <a:rPr lang="en-US" sz="1100" b="1" i="1" baseline="0" dirty="0" smtClean="0"/>
              <a:t> I schools. </a:t>
            </a:r>
          </a:p>
          <a:p>
            <a:endParaRPr lang="en-US" sz="1100" baseline="0" dirty="0" smtClean="0"/>
          </a:p>
          <a:p>
            <a:pPr rtl="0" latinLnBrk="0"/>
            <a:r>
              <a:rPr lang="en-US" sz="1100" b="1" kern="1200" dirty="0" smtClean="0">
                <a:solidFill>
                  <a:schemeClr val="tx1"/>
                </a:solidFill>
                <a:effectLst/>
              </a:rPr>
              <a:t>Title I Services – Overview</a:t>
            </a:r>
            <a:endParaRPr lang="en-US" sz="11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[Name of School] is one of 12 Title I schools in Howard County. Title I is a federally funded program designed to ensure all children have an opportunity to access a high quality education.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Title I federal</a:t>
            </a:r>
            <a:r>
              <a:rPr lang="en-US" sz="1100" kern="1200" baseline="0" dirty="0" smtClean="0">
                <a:solidFill>
                  <a:schemeClr val="tx1"/>
                </a:solidFill>
                <a:effectLst/>
              </a:rPr>
              <a:t> </a:t>
            </a:r>
            <a:r>
              <a:rPr lang="en-US" sz="1100" kern="1200" dirty="0" smtClean="0">
                <a:solidFill>
                  <a:schemeClr val="tx1"/>
                </a:solidFill>
                <a:effectLst/>
              </a:rPr>
              <a:t>funding</a:t>
            </a:r>
            <a:r>
              <a:rPr lang="en-US" sz="1100" kern="1200" baseline="0" dirty="0" smtClean="0">
                <a:solidFill>
                  <a:schemeClr val="tx1"/>
                </a:solidFill>
                <a:effectLst/>
              </a:rPr>
              <a:t> is used to support and enhance the school program, and provide additional academic support, for every child in the school.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The goal of this program is to close the achievement gap for all students. While</a:t>
            </a:r>
            <a:r>
              <a:rPr lang="en-US" sz="1100" kern="1200" baseline="0" dirty="0" smtClean="0">
                <a:solidFill>
                  <a:schemeClr val="tx1"/>
                </a:solidFill>
                <a:effectLst/>
              </a:rPr>
              <a:t> there </a:t>
            </a:r>
            <a:r>
              <a:rPr lang="en-US" sz="1100" kern="1200" dirty="0" smtClean="0">
                <a:solidFill>
                  <a:schemeClr val="tx1"/>
                </a:solidFill>
                <a:effectLst/>
              </a:rPr>
              <a:t>are two types of Title I programs, Targeted Assistance and School-wide, all Howard</a:t>
            </a:r>
            <a:r>
              <a:rPr lang="en-US" sz="1100" kern="1200" baseline="0" dirty="0" smtClean="0">
                <a:solidFill>
                  <a:schemeClr val="tx1"/>
                </a:solidFill>
                <a:effectLst/>
              </a:rPr>
              <a:t> County Title I schools including [school name] are school-wide programs.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Our program allows all students to be eligible for additional academic support and the funds are used to support and enhance the overall school program.</a:t>
            </a:r>
            <a:endParaRPr lang="en-US" sz="1100" dirty="0" smtClean="0"/>
          </a:p>
          <a:p>
            <a:endParaRPr lang="en-US" sz="1100" kern="1200" dirty="0" smtClean="0">
              <a:solidFill>
                <a:schemeClr val="tx1"/>
              </a:solidFill>
              <a:effectLst/>
            </a:endParaRPr>
          </a:p>
          <a:p>
            <a:pPr marL="171450" indent="-171450">
              <a:buFont typeface="Arial"/>
              <a:buChar char="•"/>
            </a:pPr>
            <a:r>
              <a:rPr lang="en-US" sz="1100" kern="1200" dirty="0" smtClean="0">
                <a:solidFill>
                  <a:schemeClr val="tx1"/>
                </a:solidFill>
                <a:effectLst/>
              </a:rPr>
              <a:t>The school and Title I program value parent perspective.  We appreciate any suggestions, comments or questions from our families.</a:t>
            </a:r>
            <a:endParaRPr lang="en-US" sz="1100" dirty="0" smtClean="0">
              <a:effectLst/>
            </a:endParaRPr>
          </a:p>
          <a:p>
            <a:pPr marL="171450" indent="-171450">
              <a:buFont typeface="Arial"/>
              <a:buChar char="•"/>
            </a:pPr>
            <a:r>
              <a:rPr lang="en-US" sz="1100" kern="1200" dirty="0" smtClean="0">
                <a:solidFill>
                  <a:schemeClr val="tx1"/>
                </a:solidFill>
                <a:effectLst/>
              </a:rPr>
              <a:t>Family Programs will be offered throughout the school year.</a:t>
            </a:r>
            <a:endParaRPr lang="en-US" sz="1100" dirty="0" smtClean="0">
              <a:effectLst/>
            </a:endParaRPr>
          </a:p>
          <a:p>
            <a:pPr marL="171450" indent="-171450">
              <a:buFont typeface="Arial"/>
              <a:buChar char="•"/>
            </a:pPr>
            <a:r>
              <a:rPr lang="en-US" sz="1100" kern="1200" dirty="0" smtClean="0">
                <a:solidFill>
                  <a:schemeClr val="tx1"/>
                </a:solidFill>
                <a:effectLst/>
              </a:rPr>
              <a:t>A variety of Title I resources are available (insert location available – for example:  our School-Parent compact can be found in the Friday Folder) and on our school website.</a:t>
            </a:r>
            <a:endParaRPr lang="en-US" sz="1100" dirty="0" smtClean="0">
              <a:effectLst/>
            </a:endParaRPr>
          </a:p>
          <a:p>
            <a:endParaRPr lang="en-US" sz="1100" dirty="0" smtClean="0"/>
          </a:p>
          <a:p>
            <a:r>
              <a:rPr lang="en-US" sz="1100" b="1" kern="1200" dirty="0" smtClean="0">
                <a:solidFill>
                  <a:schemeClr val="tx1"/>
                </a:solidFill>
                <a:effectLst/>
              </a:rPr>
              <a:t>Important Documents:</a:t>
            </a:r>
            <a:endParaRPr lang="en-US" sz="1100" dirty="0" smtClean="0"/>
          </a:p>
          <a:p>
            <a:r>
              <a:rPr lang="en-US" sz="1100" kern="1200" dirty="0" smtClean="0">
                <a:solidFill>
                  <a:schemeClr val="tx1"/>
                </a:solidFill>
                <a:effectLst/>
              </a:rPr>
              <a:t>Please visit the table located __________________. Staff members at the table will share with you several Title I documents</a:t>
            </a:r>
            <a:r>
              <a:rPr lang="en-US" sz="1100" kern="1200" baseline="0" dirty="0" smtClean="0">
                <a:solidFill>
                  <a:schemeClr val="tx1"/>
                </a:solidFill>
                <a:effectLst/>
              </a:rPr>
              <a:t> and answer your questions. </a:t>
            </a:r>
            <a:endParaRPr lang="en-US" sz="1100" kern="1200" dirty="0" smtClean="0">
              <a:solidFill>
                <a:schemeClr val="tx1"/>
              </a:solidFill>
              <a:effectLst/>
            </a:endParaRPr>
          </a:p>
          <a:p>
            <a:pPr marL="171450" indent="-171450">
              <a:buFont typeface="Arial"/>
              <a:buChar char="•"/>
            </a:pPr>
            <a:r>
              <a:rPr lang="en-US" sz="1100" kern="1200" dirty="0" smtClean="0">
                <a:solidFill>
                  <a:schemeClr val="tx1"/>
                </a:solidFill>
                <a:effectLst/>
              </a:rPr>
              <a:t>School-Parent Compact/ Parent Involvement Plan</a:t>
            </a:r>
          </a:p>
          <a:p>
            <a:pPr marL="171450" indent="-171450">
              <a:buFont typeface="Arial"/>
              <a:buChar char="•"/>
            </a:pPr>
            <a:r>
              <a:rPr lang="en-US" sz="1100" kern="1200" dirty="0" smtClean="0">
                <a:solidFill>
                  <a:schemeClr val="tx1"/>
                </a:solidFill>
                <a:effectLst/>
              </a:rPr>
              <a:t>Countywide policy and plan</a:t>
            </a:r>
          </a:p>
          <a:p>
            <a:pPr marL="171450" indent="-171450">
              <a:buFont typeface="Arial"/>
              <a:buChar char="•"/>
            </a:pPr>
            <a:r>
              <a:rPr lang="en-US" sz="1100" kern="1200" dirty="0" smtClean="0">
                <a:solidFill>
                  <a:schemeClr val="tx1"/>
                </a:solidFill>
                <a:effectLst/>
              </a:rPr>
              <a:t>Policy 10000, Parent, Family</a:t>
            </a:r>
            <a:r>
              <a:rPr lang="en-US" sz="1100" kern="1200" baseline="0" dirty="0" smtClean="0">
                <a:solidFill>
                  <a:schemeClr val="tx1"/>
                </a:solidFill>
                <a:effectLst/>
              </a:rPr>
              <a:t>, and Community Involvement</a:t>
            </a: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These documents are also</a:t>
            </a:r>
            <a:r>
              <a:rPr lang="en-US" sz="1100" kern="1200" baseline="0" dirty="0" smtClean="0">
                <a:solidFill>
                  <a:schemeClr val="tx1"/>
                </a:solidFill>
                <a:effectLst/>
              </a:rPr>
              <a:t> </a:t>
            </a:r>
            <a:r>
              <a:rPr lang="en-US" sz="1100" kern="1200" dirty="0" smtClean="0">
                <a:solidFill>
                  <a:schemeClr val="tx1"/>
                </a:solidFill>
                <a:effectLst/>
              </a:rPr>
              <a:t>available on our school website.</a:t>
            </a:r>
            <a:endParaRPr lang="en-US" sz="1100" dirty="0" smtClean="0"/>
          </a:p>
          <a:p>
            <a:endParaRPr lang="en-US" sz="1100" kern="1200" dirty="0" smtClean="0">
              <a:solidFill>
                <a:schemeClr val="tx1"/>
              </a:solidFill>
              <a:effectLst/>
            </a:endParaRPr>
          </a:p>
          <a:p>
            <a:r>
              <a:rPr lang="en-US" sz="1100" kern="1200" dirty="0" smtClean="0">
                <a:solidFill>
                  <a:schemeClr val="tx1"/>
                </a:solidFill>
                <a:effectLst/>
              </a:rPr>
              <a:t>During the school year, we would welcome any feedback related to our Title I </a:t>
            </a:r>
            <a:r>
              <a:rPr lang="en-US" sz="1100" kern="1200" dirty="0" err="1" smtClean="0">
                <a:solidFill>
                  <a:schemeClr val="tx1"/>
                </a:solidFill>
                <a:effectLst/>
              </a:rPr>
              <a:t>Schoolwide</a:t>
            </a:r>
            <a:r>
              <a:rPr lang="en-US" sz="1100" kern="1200" dirty="0" smtClean="0">
                <a:solidFill>
                  <a:schemeClr val="tx1"/>
                </a:solidFill>
                <a:effectLst/>
              </a:rPr>
              <a:t> programming.</a:t>
            </a:r>
            <a:endParaRPr lang="en-US" sz="1100" dirty="0" smtClean="0"/>
          </a:p>
          <a:p>
            <a:pPr rtl="0" latinLnBrk="0"/>
            <a:endParaRPr lang="en-US" sz="1100" dirty="0" smtClean="0">
              <a:effectLst/>
            </a:endParaRPr>
          </a:p>
          <a:p>
            <a:pPr rtl="0" latinLnBrk="0"/>
            <a:r>
              <a:rPr lang="en-US" sz="1100" b="1" kern="1200" dirty="0" smtClean="0">
                <a:solidFill>
                  <a:schemeClr val="tx1"/>
                </a:solidFill>
                <a:effectLst/>
              </a:rPr>
              <a:t>Title I schools in Howard County:</a:t>
            </a:r>
          </a:p>
          <a:p>
            <a:pPr marL="171450" indent="-171450" rtl="0" latinLnBrk="0">
              <a:buFont typeface="Arial"/>
              <a:buChar char="•"/>
            </a:pPr>
            <a:r>
              <a:rPr lang="en-US" sz="1100" kern="1200" dirty="0" err="1" smtClean="0">
                <a:solidFill>
                  <a:schemeClr val="tx1"/>
                </a:solidFill>
                <a:effectLst/>
              </a:rPr>
              <a:t>Bollman</a:t>
            </a:r>
            <a:r>
              <a:rPr lang="en-US" sz="1100" kern="1200" dirty="0" smtClean="0">
                <a:solidFill>
                  <a:schemeClr val="tx1"/>
                </a:solidFill>
                <a:effectLst/>
              </a:rPr>
              <a:t> Bridge</a:t>
            </a:r>
            <a:endParaRPr lang="en-US" sz="1100" dirty="0" smtClean="0">
              <a:effectLst/>
            </a:endParaRPr>
          </a:p>
          <a:p>
            <a:pPr marL="171450" indent="-171450" rtl="0" latinLnBrk="0">
              <a:buFont typeface="Arial"/>
              <a:buChar char="•"/>
            </a:pPr>
            <a:r>
              <a:rPr lang="en-US" sz="1100" kern="1200" dirty="0" smtClean="0">
                <a:solidFill>
                  <a:schemeClr val="tx1"/>
                </a:solidFill>
                <a:effectLst/>
              </a:rPr>
              <a:t>Bryant Woods</a:t>
            </a:r>
            <a:endParaRPr lang="en-US" sz="1100" dirty="0" smtClean="0">
              <a:effectLst/>
            </a:endParaRPr>
          </a:p>
          <a:p>
            <a:pPr marL="171450" indent="-171450" rtl="0" latinLnBrk="0">
              <a:buFont typeface="Arial"/>
              <a:buChar char="•"/>
            </a:pPr>
            <a:r>
              <a:rPr lang="en-US" sz="1100" kern="1200" dirty="0" err="1" smtClean="0">
                <a:solidFill>
                  <a:schemeClr val="tx1"/>
                </a:solidFill>
                <a:effectLst/>
              </a:rPr>
              <a:t>Cradlerock</a:t>
            </a:r>
            <a:r>
              <a:rPr lang="en-US" sz="1100" kern="1200" dirty="0" smtClean="0">
                <a:solidFill>
                  <a:schemeClr val="tx1"/>
                </a:solidFill>
                <a:effectLst/>
              </a:rPr>
              <a:t> </a:t>
            </a:r>
            <a:endParaRPr lang="en-US" sz="1100" dirty="0" smtClean="0">
              <a:effectLst/>
            </a:endParaRPr>
          </a:p>
          <a:p>
            <a:pPr marL="171450" indent="-171450" rtl="0" latinLnBrk="0">
              <a:buFont typeface="Arial"/>
              <a:buChar char="•"/>
            </a:pPr>
            <a:r>
              <a:rPr lang="en-US" sz="1100" kern="1200" dirty="0" smtClean="0">
                <a:solidFill>
                  <a:schemeClr val="tx1"/>
                </a:solidFill>
                <a:effectLst/>
              </a:rPr>
              <a:t>Deep Run</a:t>
            </a:r>
            <a:endParaRPr lang="en-US" sz="1100" dirty="0" smtClean="0">
              <a:effectLst/>
            </a:endParaRPr>
          </a:p>
          <a:p>
            <a:pPr marL="171450" indent="-171450" rtl="0" latinLnBrk="0">
              <a:buFont typeface="Arial"/>
              <a:buChar char="•"/>
            </a:pPr>
            <a:r>
              <a:rPr lang="en-US" sz="1100" kern="1200" dirty="0" smtClean="0">
                <a:solidFill>
                  <a:schemeClr val="tx1"/>
                </a:solidFill>
                <a:effectLst/>
              </a:rPr>
              <a:t>Guilford</a:t>
            </a:r>
            <a:endParaRPr lang="en-US" sz="1100" dirty="0" smtClean="0">
              <a:effectLst/>
            </a:endParaRPr>
          </a:p>
          <a:p>
            <a:pPr marL="171450" indent="-171450">
              <a:buFont typeface="Arial"/>
              <a:buChar char="•"/>
            </a:pPr>
            <a:r>
              <a:rPr lang="en-US" sz="1100" kern="1200" dirty="0" smtClean="0">
                <a:solidFill>
                  <a:schemeClr val="tx1"/>
                </a:solidFill>
                <a:effectLst/>
              </a:rPr>
              <a:t>Laurel Woods</a:t>
            </a:r>
          </a:p>
          <a:p>
            <a:pPr marL="171450" indent="-171450">
              <a:buFont typeface="Arial"/>
              <a:buChar char="•"/>
            </a:pPr>
            <a:r>
              <a:rPr lang="en-US" sz="1100" dirty="0" smtClean="0">
                <a:cs typeface="Arial"/>
              </a:rPr>
              <a:t>Longfellow</a:t>
            </a:r>
            <a:endParaRPr lang="en-US" sz="1100" dirty="0">
              <a:cs typeface="Arial"/>
            </a:endParaRPr>
          </a:p>
          <a:p>
            <a:pPr marL="171450" indent="-171450">
              <a:buFont typeface="Arial"/>
              <a:buChar char="•"/>
            </a:pPr>
            <a:r>
              <a:rPr lang="en-US" sz="1100" dirty="0">
                <a:cs typeface="Arial"/>
              </a:rPr>
              <a:t>Phelps Luck</a:t>
            </a:r>
          </a:p>
          <a:p>
            <a:pPr marL="171450" indent="-171450">
              <a:buFont typeface="Arial"/>
              <a:buChar char="•"/>
            </a:pPr>
            <a:r>
              <a:rPr lang="en-US" sz="1100" dirty="0">
                <a:cs typeface="Arial"/>
              </a:rPr>
              <a:t>Running Brook</a:t>
            </a:r>
          </a:p>
          <a:p>
            <a:pPr marL="171450" indent="-171450">
              <a:buFont typeface="Arial"/>
              <a:buChar char="•"/>
            </a:pPr>
            <a:r>
              <a:rPr lang="en-US" sz="1100" dirty="0">
                <a:cs typeface="Arial"/>
              </a:rPr>
              <a:t>Stevens Forest</a:t>
            </a:r>
          </a:p>
          <a:p>
            <a:pPr marL="171450" indent="-171450">
              <a:buFont typeface="Arial"/>
              <a:buChar char="•"/>
            </a:pPr>
            <a:r>
              <a:rPr lang="en-US" sz="1100" dirty="0">
                <a:cs typeface="Arial"/>
              </a:rPr>
              <a:t>Swansfield </a:t>
            </a:r>
          </a:p>
          <a:p>
            <a:pPr marL="171450" indent="-171450">
              <a:buFont typeface="Arial"/>
              <a:buChar char="•"/>
            </a:pPr>
            <a:r>
              <a:rPr lang="en-US" sz="1100" dirty="0">
                <a:cs typeface="Arial"/>
              </a:rPr>
              <a:t>Talbott Springs</a:t>
            </a:r>
          </a:p>
          <a:p>
            <a:pPr marL="171450" indent="-171450">
              <a:buFont typeface="Arial"/>
              <a:buChar char="•"/>
            </a:pPr>
            <a:endParaRPr lang="en-US" sz="1100" dirty="0">
              <a:cs typeface="Arial"/>
            </a:endParaRPr>
          </a:p>
          <a:p>
            <a:pPr marL="171450" indent="-171450" rtl="0" latinLnBrk="0">
              <a:buFont typeface="Arial"/>
              <a:buChar char="•"/>
            </a:pPr>
            <a:endParaRPr lang="en-US" sz="1100" dirty="0" smtClean="0">
              <a:effectLst/>
            </a:endParaRPr>
          </a:p>
        </p:txBody>
      </p:sp>
      <p:sp>
        <p:nvSpPr>
          <p:cNvPr id="4" name="Slide Number Placeholder 3"/>
          <p:cNvSpPr>
            <a:spLocks noGrp="1"/>
          </p:cNvSpPr>
          <p:nvPr>
            <p:ph type="sldNum" sz="quarter" idx="10"/>
          </p:nvPr>
        </p:nvSpPr>
        <p:spPr/>
        <p:txBody>
          <a:bodyPr/>
          <a:lstStyle/>
          <a:p>
            <a:fld id="{A0DC3A75-ED01-7E47-BE8B-DB71DE3AF7F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18590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304800"/>
            <a:ext cx="4965700" cy="2794000"/>
          </a:xfrm>
        </p:spPr>
      </p:sp>
      <p:sp>
        <p:nvSpPr>
          <p:cNvPr id="3" name="Notes Placeholder 2"/>
          <p:cNvSpPr>
            <a:spLocks noGrp="1"/>
          </p:cNvSpPr>
          <p:nvPr>
            <p:ph type="body" idx="1"/>
          </p:nvPr>
        </p:nvSpPr>
        <p:spPr/>
        <p:txBody>
          <a:bodyPr/>
          <a:lstStyle/>
          <a:p>
            <a:r>
              <a:rPr lang="en-US" b="1" dirty="0" smtClean="0"/>
              <a:t>School Communications</a:t>
            </a:r>
            <a:r>
              <a:rPr lang="en-US" b="1" baseline="0" dirty="0" smtClean="0"/>
              <a:t> – OVERVIEW</a:t>
            </a:r>
          </a:p>
          <a:p>
            <a:endParaRPr lang="en-US" baseline="0" dirty="0" smtClean="0"/>
          </a:p>
          <a:p>
            <a:pPr>
              <a:lnSpc>
                <a:spcPct val="150000"/>
              </a:lnSpc>
              <a:defRPr/>
            </a:pPr>
            <a:r>
              <a:rPr lang="en-US" dirty="0" smtClean="0"/>
              <a:t>Engaging parents and families as partners in education is one of the</a:t>
            </a:r>
            <a:r>
              <a:rPr lang="en-US" baseline="0" dirty="0" smtClean="0"/>
              <a:t> highest priorities of our school system and school. </a:t>
            </a:r>
            <a:r>
              <a:rPr lang="en-US" dirty="0" smtClean="0"/>
              <a:t>We use several communications tools to keep parents informed of what’s happening in the school and provide the information you need to make informed decisions regarding your child’s education. I’ll describe each of these in a moment [covered on following slides].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Often – personal communications are best.</a:t>
            </a:r>
            <a:endParaRPr lang="en-US" b="1" dirty="0" smtClean="0"/>
          </a:p>
          <a:p>
            <a:pPr>
              <a:lnSpc>
                <a:spcPct val="150000"/>
              </a:lnSpc>
              <a:defRPr/>
            </a:pPr>
            <a:r>
              <a:rPr lang="en-US" dirty="0" smtClean="0"/>
              <a:t>Most important is that you feel comfortable reaching out to teachers and administrators whenever you have a concern or question. We’re happy to meet with parents or have you visit the classroom.</a:t>
            </a:r>
            <a:r>
              <a:rPr lang="en-US" baseline="0" dirty="0" smtClean="0"/>
              <a:t> Please </a:t>
            </a:r>
            <a:r>
              <a:rPr lang="en-US" dirty="0" smtClean="0"/>
              <a:t>call the school office with questions or to set up a convenient time. We also value parent involvement in school activities.</a:t>
            </a:r>
          </a:p>
          <a:p>
            <a:pPr>
              <a:lnSpc>
                <a:spcPct val="150000"/>
              </a:lnSpc>
              <a:defRPr/>
            </a:pPr>
            <a:endParaRPr lang="en-US" dirty="0" smtClean="0"/>
          </a:p>
          <a:p>
            <a:pPr>
              <a:lnSpc>
                <a:spcPct val="150000"/>
              </a:lnSpc>
              <a:defRPr/>
            </a:pPr>
            <a:r>
              <a:rPr lang="en-US" dirty="0" smtClean="0"/>
              <a:t>Feel free to contact any teacher or administrator via Email, or make an appointment to meet to discuss your concerns. </a:t>
            </a:r>
          </a:p>
          <a:p>
            <a:pPr>
              <a:lnSpc>
                <a:spcPct val="150000"/>
              </a:lnSpc>
              <a:defRPr/>
            </a:pPr>
            <a:endParaRPr lang="en-US" dirty="0" smtClean="0"/>
          </a:p>
          <a:p>
            <a:pPr>
              <a:lnSpc>
                <a:spcPct val="150000"/>
              </a:lnSpc>
              <a:defRPr/>
            </a:pPr>
            <a:endParaRPr lang="en-US" dirty="0"/>
          </a:p>
        </p:txBody>
      </p:sp>
      <p:sp>
        <p:nvSpPr>
          <p:cNvPr id="4" name="Slide Number Placeholder 3"/>
          <p:cNvSpPr>
            <a:spLocks noGrp="1"/>
          </p:cNvSpPr>
          <p:nvPr>
            <p:ph type="sldNum" sz="quarter" idx="10"/>
          </p:nvPr>
        </p:nvSpPr>
        <p:spPr/>
        <p:txBody>
          <a:bodyPr/>
          <a:lstStyle/>
          <a:p>
            <a:fld id="{7D0C29B6-46C2-4F80-8F04-B779F97DED8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5379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E4ABE-4375-2043-8C66-F408A0AC5B98}"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212122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E4ABE-4375-2043-8C66-F408A0AC5B98}"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39260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E4ABE-4375-2043-8C66-F408A0AC5B98}"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6435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E4ABE-4375-2043-8C66-F408A0AC5B98}"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886486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B4427-210D-5043-8B67-3076FADFD8C3}"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ACC80-A9E8-F941-8FAE-ED9965793AE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107282" y="4777387"/>
            <a:ext cx="9977437" cy="1062633"/>
          </a:xfrm>
          <a:prstGeom prst="rect">
            <a:avLst/>
          </a:prstGeom>
        </p:spPr>
        <p:txBody>
          <a:bodyPr/>
          <a:lstStyle/>
          <a:p>
            <a:pPr lvl="0">
              <a:defRPr sz="1800">
                <a:solidFill>
                  <a:srgbClr val="000000"/>
                </a:solidFill>
              </a:defRPr>
            </a:pPr>
            <a:r>
              <a:rPr sz="5100">
                <a:solidFill>
                  <a:srgbClr val="FFFFFF"/>
                </a:solidFill>
              </a:rPr>
              <a:t>Title Text</a:t>
            </a:r>
          </a:p>
        </p:txBody>
      </p:sp>
      <p:sp>
        <p:nvSpPr>
          <p:cNvPr id="9" name="Shape 9"/>
          <p:cNvSpPr>
            <a:spLocks noGrp="1"/>
          </p:cNvSpPr>
          <p:nvPr>
            <p:ph type="body" idx="1"/>
          </p:nvPr>
        </p:nvSpPr>
        <p:spPr>
          <a:xfrm>
            <a:off x="1107282" y="5893597"/>
            <a:ext cx="9977437" cy="660797"/>
          </a:xfrm>
          <a:prstGeom prst="rect">
            <a:avLst/>
          </a:prstGeom>
        </p:spPr>
        <p:txBody>
          <a:bodyPr anchor="t"/>
          <a:lstStyle>
            <a:lvl1pPr marL="0" indent="0" algn="ctr">
              <a:spcBef>
                <a:spcPts val="0"/>
              </a:spcBef>
              <a:buSzTx/>
              <a:buNone/>
            </a:lvl1pPr>
            <a:lvl2pPr marL="0" indent="160725" algn="ctr">
              <a:spcBef>
                <a:spcPts val="0"/>
              </a:spcBef>
              <a:buSzTx/>
              <a:buNone/>
            </a:lvl2pPr>
            <a:lvl3pPr marL="0" indent="321449" algn="ctr">
              <a:spcBef>
                <a:spcPts val="0"/>
              </a:spcBef>
              <a:buSzTx/>
              <a:buNone/>
            </a:lvl3pPr>
            <a:lvl4pPr marL="0" indent="482175" algn="ctr">
              <a:spcBef>
                <a:spcPts val="0"/>
              </a:spcBef>
              <a:buSzTx/>
              <a:buNone/>
            </a:lvl4pPr>
            <a:lvl5pPr marL="0" indent="642899" algn="ctr">
              <a:spcBef>
                <a:spcPts val="0"/>
              </a:spcBef>
              <a:buSzTx/>
              <a:buNone/>
            </a:lvl5pPr>
          </a:lstStyle>
          <a:p>
            <a:pPr lvl="0">
              <a:defRPr sz="1800">
                <a:solidFill>
                  <a:srgbClr val="000000"/>
                </a:solidFill>
              </a:defRPr>
            </a:pPr>
            <a:r>
              <a:rPr sz="2500">
                <a:solidFill>
                  <a:srgbClr val="FFFFFF"/>
                </a:solidFill>
              </a:rPr>
              <a:t>Body Level One</a:t>
            </a:r>
          </a:p>
          <a:p>
            <a:pPr lvl="1">
              <a:defRPr sz="1800">
                <a:solidFill>
                  <a:srgbClr val="000000"/>
                </a:solidFill>
              </a:defRPr>
            </a:pPr>
            <a:r>
              <a:rPr sz="2500">
                <a:solidFill>
                  <a:srgbClr val="FFFFFF"/>
                </a:solidFill>
              </a:rPr>
              <a:t>Body Level Two</a:t>
            </a:r>
          </a:p>
          <a:p>
            <a:pPr lvl="2">
              <a:defRPr sz="1800">
                <a:solidFill>
                  <a:srgbClr val="000000"/>
                </a:solidFill>
              </a:defRPr>
            </a:pPr>
            <a:r>
              <a:rPr sz="2500">
                <a:solidFill>
                  <a:srgbClr val="FFFFFF"/>
                </a:solidFill>
              </a:rPr>
              <a:t>Body Level Three</a:t>
            </a:r>
          </a:p>
          <a:p>
            <a:pPr lvl="3">
              <a:defRPr sz="1800">
                <a:solidFill>
                  <a:srgbClr val="000000"/>
                </a:solidFill>
              </a:defRPr>
            </a:pPr>
            <a:r>
              <a:rPr sz="2500">
                <a:solidFill>
                  <a:srgbClr val="FFFFFF"/>
                </a:solidFill>
              </a:rPr>
              <a:t>Body Level Four</a:t>
            </a:r>
          </a:p>
          <a:p>
            <a:pPr lvl="4">
              <a:defRPr sz="1800">
                <a:solidFill>
                  <a:srgbClr val="000000"/>
                </a:solidFill>
              </a:defRPr>
            </a:pPr>
            <a:r>
              <a:rPr sz="2500">
                <a:solidFill>
                  <a:srgbClr val="FFFFFF"/>
                </a:solidFill>
              </a:rPr>
              <a:t>Body Level Five</a:t>
            </a:r>
          </a:p>
        </p:txBody>
      </p:sp>
    </p:spTree>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E4ABE-4375-2043-8C66-F408A0AC5B98}"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068567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E4ABE-4375-2043-8C66-F408A0AC5B98}"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34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E4ABE-4375-2043-8C66-F408A0AC5B98}" type="datetimeFigureOut">
              <a:rPr lang="en-US" smtClean="0"/>
              <a:t>8/31/17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07627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E4ABE-4375-2043-8C66-F408A0AC5B98}" type="datetimeFigureOut">
              <a:rPr lang="en-US" smtClean="0"/>
              <a:t>8/31/17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70106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E4ABE-4375-2043-8C66-F408A0AC5B98}" type="datetimeFigureOut">
              <a:rPr lang="en-US" smtClean="0"/>
              <a:t>8/31/17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71273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E4ABE-4375-2043-8C66-F408A0AC5B98}"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13571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E4ABE-4375-2043-8C66-F408A0AC5B98}"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BFEB4-9AB1-7B42-B748-323963AF88CA}" type="slidenum">
              <a:rPr lang="en-US" smtClean="0"/>
              <a:t>‹#›</a:t>
            </a:fld>
            <a:endParaRPr lang="en-US"/>
          </a:p>
        </p:txBody>
      </p:sp>
    </p:spTree>
    <p:extLst>
      <p:ext uri="{BB962C8B-B14F-4D97-AF65-F5344CB8AC3E}">
        <p14:creationId xmlns:p14="http://schemas.microsoft.com/office/powerpoint/2010/main" val="1209839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E4ABE-4375-2043-8C66-F408A0AC5B98}" type="datetimeFigureOut">
              <a:rPr lang="en-US" smtClean="0"/>
              <a:t>8/31/17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BFEB4-9AB1-7B42-B748-323963AF88CA}" type="slidenum">
              <a:rPr lang="en-US" smtClean="0"/>
              <a:t>‹#›</a:t>
            </a:fld>
            <a:endParaRPr lang="en-US"/>
          </a:p>
        </p:txBody>
      </p:sp>
    </p:spTree>
    <p:extLst>
      <p:ext uri="{BB962C8B-B14F-4D97-AF65-F5344CB8AC3E}">
        <p14:creationId xmlns:p14="http://schemas.microsoft.com/office/powerpoint/2010/main" val="70390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pPr defTabSz="457200"/>
            <a:fld id="{7F3B4427-210D-5043-8B67-3076FADFD8C3}" type="datetimeFigureOut">
              <a:rPr lang="en-US" smtClean="0">
                <a:solidFill>
                  <a:prstClr val="black">
                    <a:tint val="75000"/>
                  </a:prstClr>
                </a:solidFill>
              </a:rPr>
              <a:pPr defTabSz="457200"/>
              <a:t>8/31/17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pPr defTabSz="457200"/>
            <a:fld id="{8B9ACC80-A9E8-F941-8FAE-ED9965793AE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70882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189" rtl="0" eaLnBrk="1" latinLnBrk="0" hangingPunct="1">
        <a:spcBef>
          <a:spcPct val="0"/>
        </a:spcBef>
        <a:buNone/>
        <a:defRPr sz="4400" kern="1200">
          <a:solidFill>
            <a:schemeClr val="tx1"/>
          </a:solidFill>
          <a:latin typeface="Calibri"/>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Calibri"/>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Calibri"/>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Calibri"/>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Calibri"/>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Calibri"/>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AAD01-A063-403F-B0D8-F018057D4C96}" type="datetimeFigureOut">
              <a:rPr lang="en-US" smtClean="0">
                <a:solidFill>
                  <a:prstClr val="black">
                    <a:tint val="75000"/>
                  </a:prstClr>
                </a:solidFill>
              </a:rPr>
              <a:pPr/>
              <a:t>8/31/17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9E578-EC44-43AD-9AF5-8BECEEECD8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02496"/>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3.xml.rels><?xml version="1.0" encoding="UTF-8" standalone="yes"?>
<Relationships xmlns="http://schemas.openxmlformats.org/package/2006/relationships"><Relationship Id="rId3" Type="http://schemas.openxmlformats.org/officeDocument/2006/relationships/hyperlink" Target="http://www.myschoolbucks.com/" TargetMode="External"/><Relationship Id="rId4" Type="http://schemas.openxmlformats.org/officeDocument/2006/relationships/hyperlink" Target="http://www.bing.com/videos/search?q=youtube+Gerry+Brooks+lunch+room&amp;&amp;view=detail&amp;mid=C3EBEF4C20B84C43AAC3C3EBEF4C20B84C43AAC3&amp;&amp;FORM=VDRVRV" TargetMode="External"/><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hyperlink" Target="http://www.hcps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 Id="rId3" Type="http://schemas.openxmlformats.org/officeDocument/2006/relationships/image" Target="../media/image30.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hcpss.instructure.com/courses/34447" TargetMode="External"/><Relationship Id="rId3" Type="http://schemas.openxmlformats.org/officeDocument/2006/relationships/image" Target="../media/image3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eadyrosie.com/families/" TargetMode="Externa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tiff"/><Relationship Id="rId4" Type="http://schemas.openxmlformats.org/officeDocument/2006/relationships/image" Target="../media/image37.tiff"/><Relationship Id="rId5" Type="http://schemas.openxmlformats.org/officeDocument/2006/relationships/image" Target="../media/image38.tiff"/><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tiff"/><Relationship Id="rId3" Type="http://schemas.openxmlformats.org/officeDocument/2006/relationships/image" Target="../media/image40.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1" Type="http://schemas.openxmlformats.org/officeDocument/2006/relationships/image" Target="../media/image8.png"/><Relationship Id="rId12" Type="http://schemas.microsoft.com/office/2007/relationships/hdphoto" Target="../media/hdphoto5.wdp"/><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png"/><Relationship Id="rId6" Type="http://schemas.microsoft.com/office/2007/relationships/hdphoto" Target="../media/hdphoto2.wdp"/><Relationship Id="rId7" Type="http://schemas.openxmlformats.org/officeDocument/2006/relationships/image" Target="../media/image6.png"/><Relationship Id="rId8" Type="http://schemas.microsoft.com/office/2007/relationships/hdphoto" Target="../media/hdphoto3.wdp"/><Relationship Id="rId9" Type="http://schemas.openxmlformats.org/officeDocument/2006/relationships/image" Target="../media/image7.png"/><Relationship Id="rId10"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38449"/>
          </a:xfrm>
          <a:solidFill>
            <a:srgbClr val="FB4BFF"/>
          </a:solidFill>
        </p:spPr>
        <p:txBody>
          <a:bodyPr/>
          <a:lstStyle/>
          <a:p>
            <a:r>
              <a:rPr lang="en-US" dirty="0" smtClean="0"/>
              <a:t>Phelps Luck Kindergarten</a:t>
            </a:r>
            <a:endParaRPr lang="en-US" dirty="0"/>
          </a:p>
        </p:txBody>
      </p:sp>
      <p:sp>
        <p:nvSpPr>
          <p:cNvPr id="3" name="Subtitle 2"/>
          <p:cNvSpPr>
            <a:spLocks noGrp="1"/>
          </p:cNvSpPr>
          <p:nvPr>
            <p:ph type="subTitle" idx="1"/>
          </p:nvPr>
        </p:nvSpPr>
        <p:spPr>
          <a:xfrm>
            <a:off x="1524000" y="2931459"/>
            <a:ext cx="9144000" cy="1815353"/>
          </a:xfrm>
        </p:spPr>
        <p:txBody>
          <a:bodyPr>
            <a:noAutofit/>
          </a:bodyPr>
          <a:lstStyle/>
          <a:p>
            <a:r>
              <a:rPr lang="en-US" sz="6000" dirty="0" smtClean="0"/>
              <a:t>Back to School Night</a:t>
            </a:r>
          </a:p>
          <a:p>
            <a:r>
              <a:rPr lang="en-US" sz="6000" dirty="0" smtClean="0"/>
              <a:t>2017-2018</a:t>
            </a:r>
            <a:endParaRPr lang="en-US" sz="6000" dirty="0"/>
          </a:p>
        </p:txBody>
      </p:sp>
      <p:pic>
        <p:nvPicPr>
          <p:cNvPr id="5" name="Picture 4"/>
          <p:cNvPicPr>
            <a:picLocks noChangeAspect="1"/>
          </p:cNvPicPr>
          <p:nvPr/>
        </p:nvPicPr>
        <p:blipFill>
          <a:blip r:embed="rId2"/>
          <a:stretch>
            <a:fillRect/>
          </a:stretch>
        </p:blipFill>
        <p:spPr>
          <a:xfrm>
            <a:off x="4051300" y="4935071"/>
            <a:ext cx="4089400" cy="1706004"/>
          </a:xfrm>
          <a:prstGeom prst="rect">
            <a:avLst/>
          </a:prstGeom>
        </p:spPr>
      </p:pic>
    </p:spTree>
    <p:extLst>
      <p:ext uri="{BB962C8B-B14F-4D97-AF65-F5344CB8AC3E}">
        <p14:creationId xmlns:p14="http://schemas.microsoft.com/office/powerpoint/2010/main" val="1433990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dirty="0" smtClean="0"/>
              <a:t>            Our Fabulous Kindergarten Team</a:t>
            </a:r>
            <a:endParaRPr lang="en-US" dirty="0"/>
          </a:p>
        </p:txBody>
      </p:sp>
      <p:sp>
        <p:nvSpPr>
          <p:cNvPr id="3" name="Content Placeholder 2"/>
          <p:cNvSpPr>
            <a:spLocks noGrp="1"/>
          </p:cNvSpPr>
          <p:nvPr>
            <p:ph idx="1"/>
          </p:nvPr>
        </p:nvSpPr>
        <p:spPr>
          <a:solidFill>
            <a:schemeClr val="accent2">
              <a:lumMod val="60000"/>
              <a:lumOff val="40000"/>
            </a:schemeClr>
          </a:solidFill>
        </p:spPr>
        <p:txBody>
          <a:bodyPr>
            <a:normAutofit fontScale="92500" lnSpcReduction="20000"/>
          </a:bodyPr>
          <a:lstStyle/>
          <a:p>
            <a:pPr>
              <a:lnSpc>
                <a:spcPct val="100000"/>
              </a:lnSpc>
              <a:spcBef>
                <a:spcPts val="0"/>
              </a:spcBef>
            </a:pPr>
            <a:r>
              <a:rPr lang="en-US" dirty="0" smtClean="0"/>
              <a:t>Teachers: Helen </a:t>
            </a:r>
            <a:r>
              <a:rPr lang="en-US" dirty="0" err="1" smtClean="0"/>
              <a:t>Harlin,Helen</a:t>
            </a:r>
            <a:r>
              <a:rPr lang="en-US" dirty="0" smtClean="0"/>
              <a:t> Stovall, Megan Hoke, Michele Dorsey, Margaret Palmieri (ITL)</a:t>
            </a:r>
          </a:p>
          <a:p>
            <a:pPr>
              <a:lnSpc>
                <a:spcPct val="100000"/>
              </a:lnSpc>
              <a:spcBef>
                <a:spcPts val="0"/>
              </a:spcBef>
            </a:pPr>
            <a:endParaRPr lang="en-US" dirty="0" smtClean="0"/>
          </a:p>
          <a:p>
            <a:pPr>
              <a:lnSpc>
                <a:spcPct val="100000"/>
              </a:lnSpc>
              <a:spcBef>
                <a:spcPts val="0"/>
              </a:spcBef>
            </a:pPr>
            <a:r>
              <a:rPr lang="en-US" dirty="0" smtClean="0"/>
              <a:t>Intern: Sonya Beall</a:t>
            </a:r>
          </a:p>
          <a:p>
            <a:pPr>
              <a:lnSpc>
                <a:spcPct val="100000"/>
              </a:lnSpc>
              <a:spcBef>
                <a:spcPts val="0"/>
              </a:spcBef>
            </a:pPr>
            <a:endParaRPr lang="en-US" dirty="0" smtClean="0"/>
          </a:p>
          <a:p>
            <a:pPr>
              <a:lnSpc>
                <a:spcPct val="100000"/>
              </a:lnSpc>
              <a:spcBef>
                <a:spcPts val="0"/>
              </a:spcBef>
            </a:pPr>
            <a:r>
              <a:rPr lang="en-US" dirty="0" smtClean="0"/>
              <a:t>Spec. Ed Support: Maureen Gilbert</a:t>
            </a:r>
          </a:p>
          <a:p>
            <a:pPr>
              <a:lnSpc>
                <a:spcPct val="100000"/>
              </a:lnSpc>
              <a:spcBef>
                <a:spcPts val="0"/>
              </a:spcBef>
            </a:pPr>
            <a:endParaRPr lang="en-US" dirty="0" smtClean="0"/>
          </a:p>
          <a:p>
            <a:pPr>
              <a:lnSpc>
                <a:spcPct val="100000"/>
              </a:lnSpc>
              <a:spcBef>
                <a:spcPts val="0"/>
              </a:spcBef>
            </a:pPr>
            <a:r>
              <a:rPr lang="en-US" dirty="0" smtClean="0"/>
              <a:t>Para Educators: Carol Wilson, Allison Scharf</a:t>
            </a:r>
          </a:p>
          <a:p>
            <a:pPr>
              <a:lnSpc>
                <a:spcPct val="100000"/>
              </a:lnSpc>
              <a:spcBef>
                <a:spcPts val="0"/>
              </a:spcBef>
            </a:pPr>
            <a:endParaRPr lang="en-US" dirty="0" smtClean="0"/>
          </a:p>
          <a:p>
            <a:pPr>
              <a:lnSpc>
                <a:spcPct val="100000"/>
              </a:lnSpc>
              <a:spcBef>
                <a:spcPts val="0"/>
              </a:spcBef>
            </a:pPr>
            <a:r>
              <a:rPr lang="en-US" dirty="0" smtClean="0"/>
              <a:t>ESOL Support: Jen </a:t>
            </a:r>
            <a:r>
              <a:rPr lang="en-US" dirty="0" err="1" smtClean="0"/>
              <a:t>Lebro</a:t>
            </a:r>
            <a:endParaRPr lang="en-US" dirty="0" smtClean="0"/>
          </a:p>
          <a:p>
            <a:pPr>
              <a:lnSpc>
                <a:spcPct val="100000"/>
              </a:lnSpc>
              <a:spcBef>
                <a:spcPts val="0"/>
              </a:spcBef>
            </a:pPr>
            <a:endParaRPr lang="en-US" dirty="0" smtClean="0"/>
          </a:p>
          <a:p>
            <a:pPr>
              <a:lnSpc>
                <a:spcPct val="100000"/>
              </a:lnSpc>
              <a:spcBef>
                <a:spcPts val="0"/>
              </a:spcBef>
            </a:pPr>
            <a:r>
              <a:rPr lang="en-US" dirty="0" smtClean="0"/>
              <a:t>Math Support: Isaac Clark</a:t>
            </a:r>
          </a:p>
        </p:txBody>
      </p:sp>
      <p:pic>
        <p:nvPicPr>
          <p:cNvPr id="4" name="Picture 3"/>
          <p:cNvPicPr>
            <a:picLocks noChangeAspect="1"/>
          </p:cNvPicPr>
          <p:nvPr/>
        </p:nvPicPr>
        <p:blipFill>
          <a:blip r:embed="rId2"/>
          <a:stretch>
            <a:fillRect/>
          </a:stretch>
        </p:blipFill>
        <p:spPr>
          <a:xfrm>
            <a:off x="6654800" y="4449763"/>
            <a:ext cx="4699000" cy="1727200"/>
          </a:xfrm>
          <a:prstGeom prst="rect">
            <a:avLst/>
          </a:prstGeom>
        </p:spPr>
      </p:pic>
    </p:spTree>
    <p:extLst>
      <p:ext uri="{BB962C8B-B14F-4D97-AF65-F5344CB8AC3E}">
        <p14:creationId xmlns:p14="http://schemas.microsoft.com/office/powerpoint/2010/main" val="2078815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907"/>
          </a:xfrm>
          <a:solidFill>
            <a:schemeClr val="accent5">
              <a:lumMod val="60000"/>
              <a:lumOff val="40000"/>
            </a:schemeClr>
          </a:solidFill>
        </p:spPr>
        <p:txBody>
          <a:bodyPr>
            <a:normAutofit fontScale="90000"/>
          </a:bodyPr>
          <a:lstStyle/>
          <a:p>
            <a:r>
              <a:rPr lang="en-US" dirty="0" smtClean="0"/>
              <a:t>                          </a:t>
            </a:r>
            <a:r>
              <a:rPr lang="en-US" sz="6000" dirty="0" smtClean="0"/>
              <a:t>Daily Schedule</a:t>
            </a:r>
            <a:endParaRPr lang="en-US" sz="6000" dirty="0"/>
          </a:p>
        </p:txBody>
      </p:sp>
      <p:sp>
        <p:nvSpPr>
          <p:cNvPr id="3" name="Content Placeholder 2"/>
          <p:cNvSpPr>
            <a:spLocks noGrp="1"/>
          </p:cNvSpPr>
          <p:nvPr>
            <p:ph idx="1"/>
          </p:nvPr>
        </p:nvSpPr>
        <p:spPr>
          <a:xfrm>
            <a:off x="838200" y="1275347"/>
            <a:ext cx="10515600" cy="4901616"/>
          </a:xfrm>
          <a:solidFill>
            <a:schemeClr val="accent6">
              <a:lumMod val="40000"/>
              <a:lumOff val="60000"/>
            </a:schemeClr>
          </a:solidFill>
        </p:spPr>
        <p:txBody>
          <a:bodyPr>
            <a:normAutofit fontScale="77500" lnSpcReduction="20000"/>
          </a:bodyPr>
          <a:lstStyle/>
          <a:p>
            <a:r>
              <a:rPr lang="en-US" dirty="0" smtClean="0"/>
              <a:t>8:40 First Bell Breakfast Begins</a:t>
            </a:r>
          </a:p>
          <a:p>
            <a:r>
              <a:rPr lang="en-US" dirty="0" smtClean="0"/>
              <a:t>8:55 Late Bell/Announcements Begin</a:t>
            </a:r>
          </a:p>
          <a:p>
            <a:r>
              <a:rPr lang="en-US" dirty="0" smtClean="0"/>
              <a:t>9:00 Announcements/ Breakfast End</a:t>
            </a:r>
          </a:p>
          <a:p>
            <a:r>
              <a:rPr lang="en-US" dirty="0" smtClean="0"/>
              <a:t>9:00-10:30 Writing/Reading</a:t>
            </a:r>
          </a:p>
          <a:p>
            <a:r>
              <a:rPr lang="en-US" dirty="0" smtClean="0"/>
              <a:t>10:30 Recess</a:t>
            </a:r>
          </a:p>
          <a:p>
            <a:r>
              <a:rPr lang="en-US" dirty="0" smtClean="0"/>
              <a:t>11:00 Math</a:t>
            </a:r>
          </a:p>
          <a:p>
            <a:r>
              <a:rPr lang="en-US" dirty="0" smtClean="0"/>
              <a:t>12:15 Lunch</a:t>
            </a:r>
          </a:p>
          <a:p>
            <a:r>
              <a:rPr lang="en-US" dirty="0" smtClean="0"/>
              <a:t>12:45 Content/Centers</a:t>
            </a:r>
          </a:p>
          <a:p>
            <a:r>
              <a:rPr lang="en-US" dirty="0" smtClean="0"/>
              <a:t>1:15 Spanish</a:t>
            </a:r>
          </a:p>
          <a:p>
            <a:r>
              <a:rPr lang="en-US" dirty="0" smtClean="0"/>
              <a:t>1:45 Related Arts (Art, Media, PE, Music)</a:t>
            </a:r>
          </a:p>
          <a:p>
            <a:r>
              <a:rPr lang="en-US" dirty="0" smtClean="0"/>
              <a:t>2:30 Centers/Content</a:t>
            </a:r>
          </a:p>
          <a:p>
            <a:r>
              <a:rPr lang="en-US" dirty="0" smtClean="0"/>
              <a:t>3:00 Clean-up/Pack-up</a:t>
            </a:r>
          </a:p>
          <a:p>
            <a:r>
              <a:rPr lang="en-US" dirty="0" smtClean="0"/>
              <a:t>3:15 Dismissal</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6409764" y="2173941"/>
            <a:ext cx="3810000" cy="2133600"/>
          </a:xfrm>
          <a:prstGeom prst="rect">
            <a:avLst/>
          </a:prstGeom>
        </p:spPr>
      </p:pic>
    </p:spTree>
    <p:extLst>
      <p:ext uri="{BB962C8B-B14F-4D97-AF65-F5344CB8AC3E}">
        <p14:creationId xmlns:p14="http://schemas.microsoft.com/office/powerpoint/2010/main" val="185063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                  </a:t>
            </a:r>
            <a:r>
              <a:rPr lang="en-US" sz="6000" dirty="0" smtClean="0"/>
              <a:t>Breakfast Program</a:t>
            </a:r>
            <a:endParaRPr lang="en-US" sz="6000" dirty="0"/>
          </a:p>
        </p:txBody>
      </p:sp>
      <p:sp>
        <p:nvSpPr>
          <p:cNvPr id="3" name="Content Placeholder 2"/>
          <p:cNvSpPr>
            <a:spLocks noGrp="1"/>
          </p:cNvSpPr>
          <p:nvPr>
            <p:ph idx="1"/>
          </p:nvPr>
        </p:nvSpPr>
        <p:spPr>
          <a:solidFill>
            <a:schemeClr val="accent5">
              <a:lumMod val="40000"/>
              <a:lumOff val="60000"/>
            </a:schemeClr>
          </a:solidFill>
        </p:spPr>
        <p:txBody>
          <a:bodyPr/>
          <a:lstStyle/>
          <a:p>
            <a:r>
              <a:rPr lang="en-US" dirty="0" smtClean="0"/>
              <a:t>Free breakfast offered daily to all students</a:t>
            </a:r>
          </a:p>
          <a:p>
            <a:endParaRPr lang="en-US" dirty="0"/>
          </a:p>
          <a:p>
            <a:r>
              <a:rPr lang="en-US" dirty="0" smtClean="0"/>
              <a:t>Participation is optional</a:t>
            </a:r>
          </a:p>
          <a:p>
            <a:endParaRPr lang="en-US" dirty="0"/>
          </a:p>
          <a:p>
            <a:r>
              <a:rPr lang="en-US" dirty="0" smtClean="0"/>
              <a:t>Students need to arrive on time so they can take advantage of the program</a:t>
            </a:r>
          </a:p>
          <a:p>
            <a:endParaRPr lang="en-US" dirty="0" smtClean="0"/>
          </a:p>
          <a:p>
            <a:r>
              <a:rPr lang="en-US" dirty="0" smtClean="0"/>
              <a:t>Includes milk  and prepackaged items such as cereal, bagels, pancakes, </a:t>
            </a:r>
            <a:r>
              <a:rPr lang="en-US" dirty="0"/>
              <a:t>F</a:t>
            </a:r>
            <a:r>
              <a:rPr lang="en-US" dirty="0" smtClean="0"/>
              <a:t>rench toast and egg sandwiches.</a:t>
            </a:r>
            <a:endParaRPr lang="en-US" dirty="0"/>
          </a:p>
        </p:txBody>
      </p:sp>
      <p:pic>
        <p:nvPicPr>
          <p:cNvPr id="4" name="Picture 3"/>
          <p:cNvPicPr>
            <a:picLocks noChangeAspect="1"/>
          </p:cNvPicPr>
          <p:nvPr/>
        </p:nvPicPr>
        <p:blipFill>
          <a:blip r:embed="rId2"/>
          <a:stretch>
            <a:fillRect/>
          </a:stretch>
        </p:blipFill>
        <p:spPr>
          <a:xfrm>
            <a:off x="8732371" y="2003611"/>
            <a:ext cx="2146300" cy="1721223"/>
          </a:xfrm>
          <a:prstGeom prst="rect">
            <a:avLst/>
          </a:prstGeom>
        </p:spPr>
      </p:pic>
    </p:spTree>
    <p:extLst>
      <p:ext uri="{BB962C8B-B14F-4D97-AF65-F5344CB8AC3E}">
        <p14:creationId xmlns:p14="http://schemas.microsoft.com/office/powerpoint/2010/main" val="1549125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240"/>
          </a:xfrm>
          <a:solidFill>
            <a:srgbClr val="7030A0">
              <a:alpha val="52000"/>
            </a:srgbClr>
          </a:solidFill>
        </p:spPr>
        <p:txBody>
          <a:bodyPr/>
          <a:lstStyle/>
          <a:p>
            <a:r>
              <a:rPr lang="en-US" dirty="0" smtClean="0"/>
              <a:t>                                 </a:t>
            </a:r>
            <a:r>
              <a:rPr lang="en-US" sz="6000" dirty="0" smtClean="0"/>
              <a:t>Lunch</a:t>
            </a:r>
            <a:endParaRPr lang="en-US" sz="6000" dirty="0"/>
          </a:p>
        </p:txBody>
      </p:sp>
      <p:sp>
        <p:nvSpPr>
          <p:cNvPr id="3" name="Content Placeholder 2"/>
          <p:cNvSpPr>
            <a:spLocks noGrp="1"/>
          </p:cNvSpPr>
          <p:nvPr>
            <p:ph idx="1"/>
          </p:nvPr>
        </p:nvSpPr>
        <p:spPr>
          <a:xfrm>
            <a:off x="838200" y="1398494"/>
            <a:ext cx="10515600" cy="5146685"/>
          </a:xfrm>
          <a:solidFill>
            <a:schemeClr val="accent2">
              <a:lumMod val="60000"/>
              <a:lumOff val="40000"/>
            </a:schemeClr>
          </a:solidFill>
        </p:spPr>
        <p:txBody>
          <a:bodyPr>
            <a:normAutofit fontScale="92500" lnSpcReduction="20000"/>
          </a:bodyPr>
          <a:lstStyle/>
          <a:p>
            <a:r>
              <a:rPr lang="en-US" dirty="0" smtClean="0"/>
              <a:t>Students may bring lunch from home or purchase lunch for $2.75</a:t>
            </a:r>
          </a:p>
          <a:p>
            <a:endParaRPr lang="en-US" dirty="0"/>
          </a:p>
          <a:p>
            <a:r>
              <a:rPr lang="en-US" dirty="0" smtClean="0"/>
              <a:t>Kindergarten has their own lunch period in the cafeteria</a:t>
            </a:r>
          </a:p>
          <a:p>
            <a:endParaRPr lang="en-US" dirty="0" smtClean="0"/>
          </a:p>
          <a:p>
            <a:r>
              <a:rPr lang="en-US" dirty="0" smtClean="0"/>
              <a:t>We have an “allergen free” table</a:t>
            </a:r>
          </a:p>
          <a:p>
            <a:endParaRPr lang="en-US" dirty="0"/>
          </a:p>
          <a:p>
            <a:r>
              <a:rPr lang="en-US" dirty="0" smtClean="0"/>
              <a:t>Menus can be found on </a:t>
            </a:r>
            <a:r>
              <a:rPr lang="en-US" dirty="0" smtClean="0">
                <a:hlinkClick r:id="rId2"/>
              </a:rPr>
              <a:t>www.hcpss.org</a:t>
            </a:r>
            <a:r>
              <a:rPr lang="en-US" dirty="0" smtClean="0"/>
              <a:t> </a:t>
            </a:r>
          </a:p>
          <a:p>
            <a:endParaRPr lang="en-US" dirty="0"/>
          </a:p>
          <a:p>
            <a:r>
              <a:rPr lang="en-US" dirty="0" smtClean="0"/>
              <a:t>Please send money in a bag or envelope </a:t>
            </a:r>
            <a:r>
              <a:rPr lang="en-US" b="1" dirty="0" smtClean="0"/>
              <a:t>labeled with your child’s name</a:t>
            </a:r>
          </a:p>
          <a:p>
            <a:endParaRPr lang="en-US" dirty="0"/>
          </a:p>
          <a:p>
            <a:r>
              <a:rPr lang="en-US" dirty="0" smtClean="0">
                <a:hlinkClick r:id="rId3"/>
              </a:rPr>
              <a:t>www.myschoolbucks.com</a:t>
            </a:r>
            <a:r>
              <a:rPr lang="en-US" dirty="0" smtClean="0"/>
              <a:t> to set up account for automatic </a:t>
            </a:r>
            <a:r>
              <a:rPr lang="en-US" dirty="0" smtClean="0"/>
              <a:t>payments</a:t>
            </a:r>
          </a:p>
          <a:p>
            <a:r>
              <a:rPr lang="en-US" dirty="0" smtClean="0">
                <a:hlinkClick r:id="rId4"/>
              </a:rPr>
              <a:t>Lunch Room volunteers</a:t>
            </a:r>
            <a:endParaRPr lang="en-US" dirty="0" smtClean="0"/>
          </a:p>
          <a:p>
            <a:endParaRPr lang="en-US" dirty="0"/>
          </a:p>
        </p:txBody>
      </p:sp>
      <p:pic>
        <p:nvPicPr>
          <p:cNvPr id="4" name="Picture 3"/>
          <p:cNvPicPr>
            <a:picLocks noChangeAspect="1"/>
          </p:cNvPicPr>
          <p:nvPr/>
        </p:nvPicPr>
        <p:blipFill>
          <a:blip r:embed="rId5"/>
          <a:stretch>
            <a:fillRect/>
          </a:stretch>
        </p:blipFill>
        <p:spPr>
          <a:xfrm>
            <a:off x="7261412" y="2651312"/>
            <a:ext cx="3254188" cy="1987924"/>
          </a:xfrm>
          <a:prstGeom prst="rect">
            <a:avLst/>
          </a:prstGeom>
        </p:spPr>
      </p:pic>
    </p:spTree>
    <p:extLst>
      <p:ext uri="{BB962C8B-B14F-4D97-AF65-F5344CB8AC3E}">
        <p14:creationId xmlns:p14="http://schemas.microsoft.com/office/powerpoint/2010/main" val="55991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240"/>
          </a:xfrm>
          <a:solidFill>
            <a:srgbClr val="7030A0">
              <a:alpha val="52000"/>
            </a:srgbClr>
          </a:solidFill>
        </p:spPr>
        <p:txBody>
          <a:bodyPr/>
          <a:lstStyle/>
          <a:p>
            <a:r>
              <a:rPr lang="en-US" dirty="0" smtClean="0"/>
              <a:t>                                 </a:t>
            </a:r>
            <a:r>
              <a:rPr lang="en-US" sz="6000" dirty="0" smtClean="0"/>
              <a:t>Lunch</a:t>
            </a:r>
            <a:endParaRPr lang="en-US" sz="6000" dirty="0"/>
          </a:p>
        </p:txBody>
      </p:sp>
      <p:sp>
        <p:nvSpPr>
          <p:cNvPr id="3" name="Content Placeholder 2"/>
          <p:cNvSpPr>
            <a:spLocks noGrp="1"/>
          </p:cNvSpPr>
          <p:nvPr>
            <p:ph idx="1"/>
          </p:nvPr>
        </p:nvSpPr>
        <p:spPr>
          <a:xfrm>
            <a:off x="838200" y="1398494"/>
            <a:ext cx="10515600" cy="5146685"/>
          </a:xfrm>
          <a:solidFill>
            <a:schemeClr val="accent2">
              <a:lumMod val="60000"/>
              <a:lumOff val="40000"/>
            </a:schemeClr>
          </a:solidFill>
        </p:spPr>
        <p:txBody>
          <a:bodyPr>
            <a:normAutofit/>
          </a:bodyPr>
          <a:lstStyle/>
          <a:p>
            <a:r>
              <a:rPr lang="en-US" dirty="0" smtClean="0"/>
              <a:t>Label your child’s lunch box or bag  with his/her name.</a:t>
            </a:r>
          </a:p>
          <a:p>
            <a:r>
              <a:rPr lang="en-US" dirty="0" smtClean="0"/>
              <a:t>Do not pack too much food!  Kids will be busy talking with friends and may not eat as much as at home.</a:t>
            </a:r>
          </a:p>
          <a:p>
            <a:r>
              <a:rPr lang="en-US" dirty="0" smtClean="0"/>
              <a:t>We suggest a half sandwich, piece of fruit, pretzels or popcorn and drink.</a:t>
            </a:r>
          </a:p>
          <a:p>
            <a:r>
              <a:rPr lang="en-US" dirty="0" smtClean="0"/>
              <a:t>Any prepackaged food, please snip the corner of the package to make it easier for kids to open items independently. </a:t>
            </a:r>
          </a:p>
          <a:p>
            <a:endParaRPr lang="en-US" dirty="0"/>
          </a:p>
          <a:p>
            <a:endParaRPr lang="en-US" dirty="0" smtClean="0"/>
          </a:p>
          <a:p>
            <a:endParaRPr lang="en-US" dirty="0"/>
          </a:p>
          <a:p>
            <a:endParaRPr lang="en-US" dirty="0"/>
          </a:p>
          <a:p>
            <a:endParaRPr lang="en-US" dirty="0"/>
          </a:p>
          <a:p>
            <a:endParaRPr lang="en-US" dirty="0"/>
          </a:p>
        </p:txBody>
      </p:sp>
      <p:pic>
        <p:nvPicPr>
          <p:cNvPr id="7" name="Picture 6"/>
          <p:cNvPicPr>
            <a:picLocks noChangeAspect="1"/>
          </p:cNvPicPr>
          <p:nvPr/>
        </p:nvPicPr>
        <p:blipFill>
          <a:blip r:embed="rId2"/>
          <a:stretch>
            <a:fillRect/>
          </a:stretch>
        </p:blipFill>
        <p:spPr>
          <a:xfrm>
            <a:off x="1079501" y="4531660"/>
            <a:ext cx="1811618" cy="2013519"/>
          </a:xfrm>
          <a:prstGeom prst="rect">
            <a:avLst/>
          </a:prstGeom>
        </p:spPr>
      </p:pic>
      <p:pic>
        <p:nvPicPr>
          <p:cNvPr id="8" name="Picture 7"/>
          <p:cNvPicPr>
            <a:picLocks noChangeAspect="1"/>
          </p:cNvPicPr>
          <p:nvPr/>
        </p:nvPicPr>
        <p:blipFill>
          <a:blip r:embed="rId3"/>
          <a:stretch>
            <a:fillRect/>
          </a:stretch>
        </p:blipFill>
        <p:spPr>
          <a:xfrm>
            <a:off x="7467600" y="4613381"/>
            <a:ext cx="3886200" cy="1878461"/>
          </a:xfrm>
          <a:prstGeom prst="rect">
            <a:avLst/>
          </a:prstGeom>
        </p:spPr>
      </p:pic>
      <p:pic>
        <p:nvPicPr>
          <p:cNvPr id="9" name="Picture 8"/>
          <p:cNvPicPr>
            <a:picLocks noChangeAspect="1"/>
          </p:cNvPicPr>
          <p:nvPr/>
        </p:nvPicPr>
        <p:blipFill>
          <a:blip r:embed="rId4"/>
          <a:stretch>
            <a:fillRect/>
          </a:stretch>
        </p:blipFill>
        <p:spPr>
          <a:xfrm>
            <a:off x="4130488" y="4610572"/>
            <a:ext cx="1965512" cy="1855694"/>
          </a:xfrm>
          <a:prstGeom prst="rect">
            <a:avLst/>
          </a:prstGeom>
        </p:spPr>
      </p:pic>
    </p:spTree>
    <p:extLst>
      <p:ext uri="{BB962C8B-B14F-4D97-AF65-F5344CB8AC3E}">
        <p14:creationId xmlns:p14="http://schemas.microsoft.com/office/powerpoint/2010/main" val="1446334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                                </a:t>
            </a:r>
            <a:r>
              <a:rPr lang="en-US" sz="6000" dirty="0" smtClean="0"/>
              <a:t>Recess</a:t>
            </a:r>
            <a:endParaRPr lang="en-US" sz="6000" dirty="0"/>
          </a:p>
        </p:txBody>
      </p:sp>
      <p:sp>
        <p:nvSpPr>
          <p:cNvPr id="3" name="Content Placeholder 2"/>
          <p:cNvSpPr>
            <a:spLocks noGrp="1"/>
          </p:cNvSpPr>
          <p:nvPr>
            <p:ph idx="1"/>
          </p:nvPr>
        </p:nvSpPr>
        <p:spPr>
          <a:solidFill>
            <a:schemeClr val="accent1">
              <a:lumMod val="60000"/>
              <a:lumOff val="40000"/>
            </a:schemeClr>
          </a:solidFill>
        </p:spPr>
        <p:txBody>
          <a:bodyPr/>
          <a:lstStyle/>
          <a:p>
            <a:r>
              <a:rPr lang="en-US" dirty="0" smtClean="0"/>
              <a:t>30 minutes each day</a:t>
            </a:r>
          </a:p>
          <a:p>
            <a:endParaRPr lang="en-US" dirty="0"/>
          </a:p>
          <a:p>
            <a:r>
              <a:rPr lang="en-US" dirty="0" smtClean="0"/>
              <a:t>Dress child appropriately for the weather and play</a:t>
            </a:r>
          </a:p>
          <a:p>
            <a:endParaRPr lang="en-US" dirty="0"/>
          </a:p>
          <a:p>
            <a:r>
              <a:rPr lang="en-US" dirty="0" smtClean="0"/>
              <a:t>Children will go outside as long as the temperature is above 20 degrees including wind chill</a:t>
            </a:r>
          </a:p>
          <a:p>
            <a:endParaRPr lang="en-US" dirty="0"/>
          </a:p>
          <a:p>
            <a:r>
              <a:rPr lang="en-US" dirty="0" smtClean="0"/>
              <a:t>Children are expected to respond to the whistle by coming to line immediately (safety precaution)</a:t>
            </a:r>
            <a:endParaRPr lang="en-US" dirty="0"/>
          </a:p>
        </p:txBody>
      </p:sp>
      <p:pic>
        <p:nvPicPr>
          <p:cNvPr id="4" name="Picture 3"/>
          <p:cNvPicPr>
            <a:picLocks noChangeAspect="1"/>
          </p:cNvPicPr>
          <p:nvPr/>
        </p:nvPicPr>
        <p:blipFill>
          <a:blip r:embed="rId2"/>
          <a:stretch>
            <a:fillRect/>
          </a:stretch>
        </p:blipFill>
        <p:spPr>
          <a:xfrm>
            <a:off x="8587441" y="1825625"/>
            <a:ext cx="2237441" cy="2108200"/>
          </a:xfrm>
          <a:prstGeom prst="rect">
            <a:avLst/>
          </a:prstGeom>
        </p:spPr>
      </p:pic>
    </p:spTree>
    <p:extLst>
      <p:ext uri="{BB962C8B-B14F-4D97-AF65-F5344CB8AC3E}">
        <p14:creationId xmlns:p14="http://schemas.microsoft.com/office/powerpoint/2010/main" val="226012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4BFF"/>
          </a:solidFill>
        </p:spPr>
        <p:txBody>
          <a:bodyPr/>
          <a:lstStyle/>
          <a:p>
            <a:r>
              <a:rPr lang="en-US" dirty="0" smtClean="0"/>
              <a:t>              </a:t>
            </a:r>
            <a:r>
              <a:rPr lang="en-US" sz="6000" dirty="0" smtClean="0"/>
              <a:t>Birthday Celebrations</a:t>
            </a:r>
            <a:endParaRPr lang="en-US" sz="6000" dirty="0"/>
          </a:p>
        </p:txBody>
      </p:sp>
      <p:sp>
        <p:nvSpPr>
          <p:cNvPr id="3" name="Content Placeholder 2"/>
          <p:cNvSpPr>
            <a:spLocks noGrp="1"/>
          </p:cNvSpPr>
          <p:nvPr>
            <p:ph idx="1"/>
          </p:nvPr>
        </p:nvSpPr>
        <p:spPr>
          <a:xfrm>
            <a:off x="838200" y="1825624"/>
            <a:ext cx="10515600" cy="4803775"/>
          </a:xfrm>
          <a:solidFill>
            <a:srgbClr val="FFFC10"/>
          </a:solidFill>
        </p:spPr>
        <p:txBody>
          <a:bodyPr/>
          <a:lstStyle/>
          <a:p>
            <a:r>
              <a:rPr lang="en-US" dirty="0" smtClean="0"/>
              <a:t>Non-food items only such as stickers, playdough, pencils</a:t>
            </a:r>
          </a:p>
          <a:p>
            <a:endParaRPr lang="en-US" dirty="0"/>
          </a:p>
          <a:p>
            <a:r>
              <a:rPr lang="en-US" dirty="0" smtClean="0"/>
              <a:t>Contact your child’s teacher before sending items</a:t>
            </a:r>
          </a:p>
          <a:p>
            <a:endParaRPr lang="en-US" dirty="0"/>
          </a:p>
          <a:p>
            <a:r>
              <a:rPr lang="en-US" dirty="0" smtClean="0"/>
              <a:t>Sign up on the Class Email list to contact families about parties at home. Please do not send invitations to school.</a:t>
            </a:r>
          </a:p>
          <a:p>
            <a:endParaRPr lang="en-US" dirty="0"/>
          </a:p>
          <a:p>
            <a:endParaRPr lang="en-US" dirty="0"/>
          </a:p>
        </p:txBody>
      </p:sp>
      <p:pic>
        <p:nvPicPr>
          <p:cNvPr id="4" name="Picture 3"/>
          <p:cNvPicPr>
            <a:picLocks noChangeAspect="1"/>
          </p:cNvPicPr>
          <p:nvPr/>
        </p:nvPicPr>
        <p:blipFill>
          <a:blip r:embed="rId2"/>
          <a:stretch>
            <a:fillRect/>
          </a:stretch>
        </p:blipFill>
        <p:spPr>
          <a:xfrm>
            <a:off x="4141693" y="4760258"/>
            <a:ext cx="3505200" cy="1721224"/>
          </a:xfrm>
          <a:prstGeom prst="rect">
            <a:avLst/>
          </a:prstGeom>
        </p:spPr>
      </p:pic>
    </p:spTree>
    <p:extLst>
      <p:ext uri="{BB962C8B-B14F-4D97-AF65-F5344CB8AC3E}">
        <p14:creationId xmlns:p14="http://schemas.microsoft.com/office/powerpoint/2010/main" val="654314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A0F"/>
          </a:solidFill>
        </p:spPr>
        <p:txBody>
          <a:bodyPr>
            <a:normAutofit/>
          </a:bodyPr>
          <a:lstStyle/>
          <a:p>
            <a:r>
              <a:rPr lang="en-US" sz="6000" dirty="0" smtClean="0"/>
              <a:t>                    Field Trips</a:t>
            </a:r>
            <a:endParaRPr lang="en-US" sz="6000" dirty="0"/>
          </a:p>
        </p:txBody>
      </p:sp>
      <p:sp>
        <p:nvSpPr>
          <p:cNvPr id="3" name="Content Placeholder 2"/>
          <p:cNvSpPr>
            <a:spLocks noGrp="1"/>
          </p:cNvSpPr>
          <p:nvPr>
            <p:ph idx="1"/>
          </p:nvPr>
        </p:nvSpPr>
        <p:spPr>
          <a:solidFill>
            <a:srgbClr val="00B0F0"/>
          </a:solidFill>
        </p:spPr>
        <p:txBody>
          <a:bodyPr/>
          <a:lstStyle/>
          <a:p>
            <a:r>
              <a:rPr lang="en-US" dirty="0" smtClean="0"/>
              <a:t>East Columbia branch Library—no cost!  (Feb)</a:t>
            </a:r>
          </a:p>
          <a:p>
            <a:endParaRPr lang="en-US" dirty="0" smtClean="0"/>
          </a:p>
          <a:p>
            <a:r>
              <a:rPr lang="en-US" dirty="0"/>
              <a:t>Arts on Stage at </a:t>
            </a:r>
            <a:r>
              <a:rPr lang="en-US" dirty="0" err="1"/>
              <a:t>Goucher</a:t>
            </a:r>
            <a:r>
              <a:rPr lang="en-US" dirty="0"/>
              <a:t> College (March 15)</a:t>
            </a:r>
          </a:p>
          <a:p>
            <a:endParaRPr lang="en-US" dirty="0"/>
          </a:p>
          <a:p>
            <a:r>
              <a:rPr lang="en-US" dirty="0" smtClean="0"/>
              <a:t>Clark’s </a:t>
            </a:r>
            <a:r>
              <a:rPr lang="en-US" dirty="0" err="1" smtClean="0"/>
              <a:t>Elioak</a:t>
            </a:r>
            <a:r>
              <a:rPr lang="en-US" dirty="0" smtClean="0"/>
              <a:t> Farm ( April 20)</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7847853" y="2572544"/>
            <a:ext cx="2857500" cy="2857500"/>
          </a:xfrm>
          <a:prstGeom prst="rect">
            <a:avLst/>
          </a:prstGeom>
        </p:spPr>
      </p:pic>
    </p:spTree>
    <p:extLst>
      <p:ext uri="{BB962C8B-B14F-4D97-AF65-F5344CB8AC3E}">
        <p14:creationId xmlns:p14="http://schemas.microsoft.com/office/powerpoint/2010/main" val="639330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sz="6000" dirty="0" smtClean="0"/>
              <a:t>                Transportation</a:t>
            </a:r>
            <a:endParaRPr lang="en-US" sz="6000" dirty="0"/>
          </a:p>
        </p:txBody>
      </p:sp>
      <p:sp>
        <p:nvSpPr>
          <p:cNvPr id="3" name="Content Placeholder 2"/>
          <p:cNvSpPr>
            <a:spLocks noGrp="1"/>
          </p:cNvSpPr>
          <p:nvPr>
            <p:ph idx="1"/>
          </p:nvPr>
        </p:nvSpPr>
        <p:spPr>
          <a:xfrm>
            <a:off x="838200" y="1690688"/>
            <a:ext cx="10515600" cy="4952159"/>
          </a:xfrm>
          <a:solidFill>
            <a:schemeClr val="bg1">
              <a:lumMod val="85000"/>
            </a:schemeClr>
          </a:solidFill>
        </p:spPr>
        <p:txBody>
          <a:bodyPr>
            <a:normAutofit fontScale="85000" lnSpcReduction="20000"/>
          </a:bodyPr>
          <a:lstStyle/>
          <a:p>
            <a:pPr algn="ctr">
              <a:spcBef>
                <a:spcPct val="0"/>
              </a:spcBef>
              <a:buFontTx/>
              <a:buNone/>
            </a:pPr>
            <a:endParaRPr lang="en-US" altLang="en-US" sz="4000" dirty="0" smtClean="0">
              <a:latin typeface="LD Elementary" charset="0"/>
            </a:endParaRPr>
          </a:p>
          <a:p>
            <a:pPr>
              <a:spcBef>
                <a:spcPct val="0"/>
              </a:spcBef>
              <a:buFontTx/>
              <a:buNone/>
            </a:pPr>
            <a:endParaRPr lang="en-US" altLang="en-US" sz="3600" dirty="0" smtClean="0">
              <a:latin typeface="LD Elementary" charset="0"/>
            </a:endParaRPr>
          </a:p>
          <a:p>
            <a:pPr>
              <a:spcBef>
                <a:spcPct val="0"/>
              </a:spcBef>
            </a:pPr>
            <a:r>
              <a:rPr lang="en-US" altLang="en-US" sz="3600" dirty="0" smtClean="0">
                <a:latin typeface="LD Elementary" charset="0"/>
              </a:rPr>
              <a:t> </a:t>
            </a:r>
            <a:r>
              <a:rPr lang="en-US" altLang="en-US" dirty="0" smtClean="0">
                <a:latin typeface="LD Elementary" charset="0"/>
              </a:rPr>
              <a:t>A transportation form is in your child’s classroom today.  It is ESSENTIAL to have this dismissal information before school begins on Tuesday for the safety of each child.</a:t>
            </a:r>
          </a:p>
          <a:p>
            <a:pPr>
              <a:spcBef>
                <a:spcPct val="0"/>
              </a:spcBef>
            </a:pPr>
            <a:endParaRPr lang="en-US" altLang="en-US" dirty="0" smtClean="0">
              <a:latin typeface="LD Elementary" charset="0"/>
            </a:endParaRPr>
          </a:p>
          <a:p>
            <a:pPr>
              <a:spcBef>
                <a:spcPct val="0"/>
              </a:spcBef>
            </a:pPr>
            <a:r>
              <a:rPr lang="en-US" altLang="en-US" dirty="0" smtClean="0">
                <a:solidFill>
                  <a:srgbClr val="FF0000"/>
                </a:solidFill>
                <a:latin typeface="LD Elementary" charset="0"/>
              </a:rPr>
              <a:t> </a:t>
            </a:r>
            <a:r>
              <a:rPr lang="en-US" altLang="en-US" dirty="0" smtClean="0">
                <a:latin typeface="LD Elementary" charset="0"/>
              </a:rPr>
              <a:t>To avoid confusion, we </a:t>
            </a:r>
            <a:r>
              <a:rPr lang="en-US" altLang="en-US" dirty="0" smtClean="0">
                <a:solidFill>
                  <a:srgbClr val="FF0000"/>
                </a:solidFill>
                <a:latin typeface="LD Elementary" charset="0"/>
              </a:rPr>
              <a:t>URGE </a:t>
            </a:r>
            <a:r>
              <a:rPr lang="en-US" altLang="en-US" dirty="0" smtClean="0">
                <a:latin typeface="LD Elementary" charset="0"/>
              </a:rPr>
              <a:t>you to follow your child</a:t>
            </a:r>
            <a:r>
              <a:rPr lang="ja-JP" altLang="en-US" dirty="0" smtClean="0">
                <a:latin typeface="LD Elementary" charset="0"/>
              </a:rPr>
              <a:t>’</a:t>
            </a:r>
            <a:r>
              <a:rPr lang="en-US" altLang="ja-JP" dirty="0" smtClean="0">
                <a:latin typeface="LD Elementary" charset="0"/>
              </a:rPr>
              <a:t>s regular transportation procedure on the first day of school so your child can learn his/her dismissal routine.</a:t>
            </a:r>
          </a:p>
          <a:p>
            <a:pPr>
              <a:spcBef>
                <a:spcPct val="0"/>
              </a:spcBef>
            </a:pPr>
            <a:endParaRPr lang="en-US" altLang="en-US" dirty="0" smtClean="0">
              <a:latin typeface="LD Elementary" charset="0"/>
            </a:endParaRPr>
          </a:p>
          <a:p>
            <a:pPr>
              <a:spcBef>
                <a:spcPct val="0"/>
              </a:spcBef>
            </a:pPr>
            <a:r>
              <a:rPr lang="en-US" altLang="en-US" dirty="0" smtClean="0">
                <a:latin typeface="LD Elementary" charset="0"/>
              </a:rPr>
              <a:t> We will always follow your child</a:t>
            </a:r>
            <a:r>
              <a:rPr lang="ja-JP" altLang="en-US" dirty="0" smtClean="0">
                <a:latin typeface="LD Elementary" charset="0"/>
              </a:rPr>
              <a:t>’</a:t>
            </a:r>
            <a:r>
              <a:rPr lang="en-US" altLang="ja-JP" dirty="0" smtClean="0">
                <a:latin typeface="LD Elementary" charset="0"/>
              </a:rPr>
              <a:t>s normal transportation routine unless we have a note specifying a change.  </a:t>
            </a:r>
            <a:r>
              <a:rPr lang="en-US" altLang="ja-JP" dirty="0" smtClean="0">
                <a:solidFill>
                  <a:srgbClr val="FF0000"/>
                </a:solidFill>
                <a:latin typeface="LD Elementary" charset="0"/>
              </a:rPr>
              <a:t>For last minute changes PLEASE CALL THE FRONT OFFICE prior to 3:00.</a:t>
            </a:r>
          </a:p>
          <a:p>
            <a:pPr>
              <a:spcBef>
                <a:spcPct val="0"/>
              </a:spcBef>
            </a:pPr>
            <a:endParaRPr lang="en-US" altLang="ja-JP" dirty="0" smtClean="0">
              <a:solidFill>
                <a:srgbClr val="FF0000"/>
              </a:solidFill>
              <a:latin typeface="LD Elementary" charset="0"/>
            </a:endParaRPr>
          </a:p>
          <a:p>
            <a:pPr>
              <a:spcBef>
                <a:spcPct val="0"/>
              </a:spcBef>
            </a:pPr>
            <a:r>
              <a:rPr lang="en-US" altLang="ja-JP" dirty="0" smtClean="0">
                <a:latin typeface="LD Elementary" charset="0"/>
              </a:rPr>
              <a:t>When picking-up a child from school, all adults </a:t>
            </a:r>
            <a:r>
              <a:rPr lang="en-US" altLang="ja-JP" dirty="0" smtClean="0">
                <a:solidFill>
                  <a:srgbClr val="FF0000"/>
                </a:solidFill>
                <a:latin typeface="LD Elementary" charset="0"/>
              </a:rPr>
              <a:t>must</a:t>
            </a:r>
            <a:r>
              <a:rPr lang="en-US" altLang="ja-JP" dirty="0" smtClean="0">
                <a:latin typeface="LD Elementary" charset="0"/>
              </a:rPr>
              <a:t> present a </a:t>
            </a:r>
            <a:r>
              <a:rPr lang="en-US" altLang="ja-JP" dirty="0" smtClean="0">
                <a:solidFill>
                  <a:srgbClr val="FF0000"/>
                </a:solidFill>
                <a:latin typeface="LD Elementary" charset="0"/>
              </a:rPr>
              <a:t>photo ID</a:t>
            </a:r>
            <a:r>
              <a:rPr lang="en-US" altLang="ja-JP" dirty="0" smtClean="0">
                <a:latin typeface="LD Elementary" charset="0"/>
              </a:rPr>
              <a:t> and </a:t>
            </a:r>
            <a:r>
              <a:rPr lang="en-US" altLang="ja-JP" dirty="0" smtClean="0">
                <a:solidFill>
                  <a:srgbClr val="FF0000"/>
                </a:solidFill>
                <a:latin typeface="LD Elementary" charset="0"/>
              </a:rPr>
              <a:t>must be listed </a:t>
            </a:r>
            <a:r>
              <a:rPr lang="en-US" altLang="ja-JP" dirty="0" smtClean="0">
                <a:latin typeface="LD Elementary" charset="0"/>
              </a:rPr>
              <a:t>on the child’s emergency card (including parents/guardians). This is HCPSS policy and is for the safety of your child.</a:t>
            </a:r>
          </a:p>
          <a:p>
            <a:endParaRPr lang="en-US" dirty="0"/>
          </a:p>
        </p:txBody>
      </p:sp>
    </p:spTree>
    <p:extLst>
      <p:ext uri="{BB962C8B-B14F-4D97-AF65-F5344CB8AC3E}">
        <p14:creationId xmlns:p14="http://schemas.microsoft.com/office/powerpoint/2010/main" val="36097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US" dirty="0" smtClean="0"/>
              <a:t>                      </a:t>
            </a:r>
            <a:r>
              <a:rPr lang="en-US" sz="6000" dirty="0" smtClean="0"/>
              <a:t>Communication</a:t>
            </a:r>
            <a:endParaRPr lang="en-US" sz="6000" dirty="0"/>
          </a:p>
        </p:txBody>
      </p:sp>
      <p:sp>
        <p:nvSpPr>
          <p:cNvPr id="3" name="Content Placeholder 2"/>
          <p:cNvSpPr>
            <a:spLocks noGrp="1"/>
          </p:cNvSpPr>
          <p:nvPr>
            <p:ph idx="1"/>
          </p:nvPr>
        </p:nvSpPr>
        <p:spPr>
          <a:xfrm>
            <a:off x="838200" y="1690688"/>
            <a:ext cx="10515600" cy="5032375"/>
          </a:xfrm>
          <a:solidFill>
            <a:srgbClr val="AE47FF"/>
          </a:solidFill>
        </p:spPr>
        <p:txBody>
          <a:bodyPr/>
          <a:lstStyle/>
          <a:p>
            <a:pPr marL="0" indent="0">
              <a:buNone/>
            </a:pPr>
            <a:r>
              <a:rPr lang="en-US" sz="4000" b="1" u="sng" dirty="0" smtClean="0"/>
              <a:t>Phelps Luck Folders</a:t>
            </a:r>
          </a:p>
          <a:p>
            <a:r>
              <a:rPr lang="en-US" b="1" dirty="0" smtClean="0"/>
              <a:t>Folders should come to school EVERY DAY.</a:t>
            </a:r>
          </a:p>
          <a:p>
            <a:endParaRPr lang="en-US" b="1" dirty="0" smtClean="0"/>
          </a:p>
          <a:p>
            <a:r>
              <a:rPr lang="en-US" b="1" dirty="0" smtClean="0"/>
              <a:t>Please check folders at home EVERY DAY to remove student work and check for important papers.</a:t>
            </a:r>
          </a:p>
          <a:p>
            <a:endParaRPr lang="en-US" b="1" dirty="0" smtClean="0"/>
          </a:p>
          <a:p>
            <a:r>
              <a:rPr lang="en-US" b="1" dirty="0" smtClean="0"/>
              <a:t>Use the folder to send money to school,</a:t>
            </a:r>
          </a:p>
          <a:p>
            <a:pPr marL="0" indent="0">
              <a:buNone/>
            </a:pPr>
            <a:r>
              <a:rPr lang="en-US" b="1" dirty="0"/>
              <a:t> </a:t>
            </a:r>
            <a:r>
              <a:rPr lang="en-US" b="1" dirty="0" smtClean="0"/>
              <a:t>  absentee notes and other important papers.</a:t>
            </a:r>
          </a:p>
          <a:p>
            <a:endParaRPr lang="en-US"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361" y="3808413"/>
            <a:ext cx="2132013"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962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smtClean="0"/>
              <a:t>                        Our Administrators</a:t>
            </a:r>
            <a:endParaRPr lang="en-US" dirty="0"/>
          </a:p>
        </p:txBody>
      </p:sp>
      <p:sp>
        <p:nvSpPr>
          <p:cNvPr id="3" name="Content Placeholder 2"/>
          <p:cNvSpPr>
            <a:spLocks noGrp="1"/>
          </p:cNvSpPr>
          <p:nvPr>
            <p:ph idx="1"/>
          </p:nvPr>
        </p:nvSpPr>
        <p:spPr>
          <a:solidFill>
            <a:schemeClr val="accent4">
              <a:lumMod val="40000"/>
              <a:lumOff val="60000"/>
            </a:schemeClr>
          </a:solidFill>
        </p:spPr>
        <p:txBody>
          <a:bodyPr/>
          <a:lstStyle/>
          <a:p>
            <a:r>
              <a:rPr lang="en-US" dirty="0" smtClean="0"/>
              <a:t>Michelle Leader, Principal</a:t>
            </a:r>
          </a:p>
          <a:p>
            <a:endParaRPr lang="en-US" dirty="0"/>
          </a:p>
          <a:p>
            <a:r>
              <a:rPr lang="en-US" dirty="0" smtClean="0"/>
              <a:t>Connie Fowlkes, Assistant Principal</a:t>
            </a:r>
          </a:p>
          <a:p>
            <a:endParaRPr lang="en-US" dirty="0"/>
          </a:p>
          <a:p>
            <a:r>
              <a:rPr lang="en-US" dirty="0" smtClean="0"/>
              <a:t> Jackie </a:t>
            </a:r>
            <a:r>
              <a:rPr lang="en-US" dirty="0" err="1" smtClean="0"/>
              <a:t>Cholewczynski</a:t>
            </a:r>
            <a:r>
              <a:rPr lang="en-US" dirty="0" smtClean="0"/>
              <a:t>, PTA President</a:t>
            </a:r>
            <a:endParaRPr lang="en-US" dirty="0"/>
          </a:p>
        </p:txBody>
      </p:sp>
      <p:pic>
        <p:nvPicPr>
          <p:cNvPr id="4" name="Picture 3"/>
          <p:cNvPicPr>
            <a:picLocks noChangeAspect="1"/>
          </p:cNvPicPr>
          <p:nvPr/>
        </p:nvPicPr>
        <p:blipFill>
          <a:blip r:embed="rId2"/>
          <a:stretch>
            <a:fillRect/>
          </a:stretch>
        </p:blipFill>
        <p:spPr>
          <a:xfrm>
            <a:off x="7305488" y="2616946"/>
            <a:ext cx="3175000" cy="2842559"/>
          </a:xfrm>
          <a:prstGeom prst="rect">
            <a:avLst/>
          </a:prstGeom>
        </p:spPr>
      </p:pic>
    </p:spTree>
    <p:extLst>
      <p:ext uri="{BB962C8B-B14F-4D97-AF65-F5344CB8AC3E}">
        <p14:creationId xmlns:p14="http://schemas.microsoft.com/office/powerpoint/2010/main" val="1826643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A0F"/>
          </a:solidFill>
        </p:spPr>
        <p:txBody>
          <a:bodyPr>
            <a:normAutofit/>
          </a:bodyPr>
          <a:lstStyle/>
          <a:p>
            <a:r>
              <a:rPr lang="en-US" sz="6000" dirty="0" smtClean="0"/>
              <a:t>                    Class Dojo</a:t>
            </a:r>
            <a:endParaRPr lang="en-US" sz="6000" dirty="0"/>
          </a:p>
        </p:txBody>
      </p:sp>
      <p:sp>
        <p:nvSpPr>
          <p:cNvPr id="3" name="Content Placeholder 2"/>
          <p:cNvSpPr>
            <a:spLocks noGrp="1"/>
          </p:cNvSpPr>
          <p:nvPr>
            <p:ph idx="1"/>
          </p:nvPr>
        </p:nvSpPr>
        <p:spPr/>
        <p:txBody>
          <a:bodyPr/>
          <a:lstStyle/>
          <a:p>
            <a:r>
              <a:rPr lang="en-US" altLang="en-US" dirty="0" smtClean="0">
                <a:solidFill>
                  <a:srgbClr val="404040"/>
                </a:solidFill>
                <a:latin typeface="Proxima Nova Regular" charset="0"/>
              </a:rPr>
              <a:t>We’ll build a </a:t>
            </a:r>
            <a:r>
              <a:rPr lang="en-US" altLang="en-US" b="1" dirty="0" smtClean="0">
                <a:solidFill>
                  <a:srgbClr val="404040"/>
                </a:solidFill>
                <a:latin typeface="Proxima Nova Semibold" charset="0"/>
              </a:rPr>
              <a:t>positive culture </a:t>
            </a:r>
            <a:r>
              <a:rPr lang="en-US" altLang="en-US" dirty="0" smtClean="0">
                <a:solidFill>
                  <a:srgbClr val="404040"/>
                </a:solidFill>
                <a:latin typeface="Proxima Nova Regular" charset="0"/>
              </a:rPr>
              <a:t>by encouraging skills like “Helping others” and “Perseverance”.</a:t>
            </a:r>
          </a:p>
          <a:p>
            <a:r>
              <a:rPr lang="en-US" altLang="en-US" dirty="0" smtClean="0">
                <a:solidFill>
                  <a:srgbClr val="404040"/>
                </a:solidFill>
                <a:latin typeface="Proxima Nova Regular" charset="0"/>
              </a:rPr>
              <a:t>We want </a:t>
            </a:r>
            <a:r>
              <a:rPr lang="en-US" altLang="en-US" b="1" dirty="0" smtClean="0">
                <a:solidFill>
                  <a:srgbClr val="404040"/>
                </a:solidFill>
                <a:latin typeface="Proxima Nova Semibold" charset="0"/>
              </a:rPr>
              <a:t>all parents engaged </a:t>
            </a:r>
            <a:r>
              <a:rPr lang="en-US" altLang="en-US" dirty="0" smtClean="0">
                <a:solidFill>
                  <a:srgbClr val="404040"/>
                </a:solidFill>
                <a:latin typeface="Proxima Nova Regular" charset="0"/>
              </a:rPr>
              <a:t>in our classroom, seeing what we’re learning every day!</a:t>
            </a:r>
            <a:endParaRPr lang="is-IS" altLang="en-US" dirty="0" smtClean="0">
              <a:solidFill>
                <a:srgbClr val="404040"/>
              </a:solidFill>
              <a:latin typeface="Proxima Nova Regular" charset="0"/>
            </a:endParaRPr>
          </a:p>
          <a:p>
            <a:endParaRPr lang="en-US" altLang="en-US" dirty="0" smtClean="0">
              <a:solidFill>
                <a:srgbClr val="404040"/>
              </a:solidFill>
              <a:latin typeface="Proxima Nova Regular" charset="0"/>
            </a:endParaRPr>
          </a:p>
          <a:p>
            <a:endParaRPr lang="en-US" dirty="0"/>
          </a:p>
        </p:txBody>
      </p:sp>
      <p:pic>
        <p:nvPicPr>
          <p:cNvPr id="4" name="Picture 3" descr="Communit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297" y="4001294"/>
            <a:ext cx="6076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54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                         Using Class Dojo</a:t>
            </a:r>
            <a:endParaRPr lang="en-US" dirty="0"/>
          </a:p>
        </p:txBody>
      </p:sp>
      <p:sp>
        <p:nvSpPr>
          <p:cNvPr id="3" name="Content Placeholder 2"/>
          <p:cNvSpPr>
            <a:spLocks noGrp="1"/>
          </p:cNvSpPr>
          <p:nvPr>
            <p:ph idx="1"/>
          </p:nvPr>
        </p:nvSpPr>
        <p:spPr>
          <a:xfrm>
            <a:off x="838200" y="1837657"/>
            <a:ext cx="10515600" cy="4351338"/>
          </a:xfrm>
          <a:solidFill>
            <a:schemeClr val="accent5">
              <a:lumMod val="40000"/>
              <a:lumOff val="60000"/>
            </a:schemeClr>
          </a:solidFill>
        </p:spPr>
        <p:txBody>
          <a:bodyPr>
            <a:normAutofit/>
          </a:bodyPr>
          <a:lstStyle/>
          <a:p>
            <a:r>
              <a:rPr lang="en-US" altLang="en-US" b="1" dirty="0" smtClean="0">
                <a:solidFill>
                  <a:srgbClr val="404040"/>
                </a:solidFill>
              </a:rPr>
              <a:t>As a teacher</a:t>
            </a:r>
            <a:r>
              <a:rPr lang="en-US" altLang="en-US" dirty="0" smtClean="0">
                <a:solidFill>
                  <a:srgbClr val="404040"/>
                </a:solidFill>
              </a:rPr>
              <a:t>, I will:</a:t>
            </a:r>
          </a:p>
          <a:p>
            <a:pPr>
              <a:buFont typeface="Arial" charset="0"/>
              <a:buChar char="•"/>
            </a:pPr>
            <a:r>
              <a:rPr lang="en-US" altLang="en-US" dirty="0" smtClean="0">
                <a:solidFill>
                  <a:srgbClr val="404040"/>
                </a:solidFill>
              </a:rPr>
              <a:t>Post important updates and announcements</a:t>
            </a:r>
          </a:p>
          <a:p>
            <a:pPr>
              <a:buFont typeface="Arial" charset="0"/>
              <a:buChar char="•"/>
            </a:pPr>
            <a:r>
              <a:rPr lang="en-US" altLang="en-US" dirty="0" smtClean="0">
                <a:solidFill>
                  <a:srgbClr val="404040"/>
                </a:solidFill>
              </a:rPr>
              <a:t>Share photos and videos of our classroom activities</a:t>
            </a:r>
          </a:p>
          <a:p>
            <a:r>
              <a:rPr lang="en-US" dirty="0" smtClean="0">
                <a:solidFill>
                  <a:schemeClr val="bg2">
                    <a:lumMod val="25000"/>
                  </a:schemeClr>
                </a:solidFill>
              </a:rPr>
              <a:t>Send individual messages to parents</a:t>
            </a:r>
          </a:p>
          <a:p>
            <a:r>
              <a:rPr lang="en-US" dirty="0" smtClean="0">
                <a:solidFill>
                  <a:schemeClr val="bg2">
                    <a:lumMod val="25000"/>
                  </a:schemeClr>
                </a:solidFill>
              </a:rPr>
              <a:t>Messages you send are only seen by the classroom teacher</a:t>
            </a:r>
            <a:endParaRPr lang="en-US" dirty="0">
              <a:solidFill>
                <a:schemeClr val="bg2">
                  <a:lumMod val="25000"/>
                </a:schemeClr>
              </a:solidFill>
            </a:endParaRPr>
          </a:p>
        </p:txBody>
      </p:sp>
      <p:pic>
        <p:nvPicPr>
          <p:cNvPr id="4" name="Picture 3" descr="Student List Copy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586" y="1837657"/>
            <a:ext cx="2046288"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804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                     What Parents Will See</a:t>
            </a:r>
            <a:endParaRPr lang="en-US" dirty="0"/>
          </a:p>
        </p:txBody>
      </p:sp>
      <p:sp>
        <p:nvSpPr>
          <p:cNvPr id="3" name="Content Placeholder 2"/>
          <p:cNvSpPr>
            <a:spLocks noGrp="1"/>
          </p:cNvSpPr>
          <p:nvPr>
            <p:ph idx="1"/>
          </p:nvPr>
        </p:nvSpPr>
        <p:spPr>
          <a:xfrm>
            <a:off x="838200" y="1825625"/>
            <a:ext cx="10515600" cy="4588622"/>
          </a:xfrm>
          <a:solidFill>
            <a:schemeClr val="accent6">
              <a:lumMod val="60000"/>
              <a:lumOff val="40000"/>
            </a:schemeClr>
          </a:solidFill>
        </p:spPr>
        <p:txBody>
          <a:bodyPr/>
          <a:lstStyle/>
          <a:p>
            <a:r>
              <a:rPr lang="en-US" altLang="en-US" b="1" dirty="0" smtClean="0">
                <a:solidFill>
                  <a:srgbClr val="404040"/>
                </a:solidFill>
                <a:latin typeface="Proxima Nova Regular" charset="0"/>
              </a:rPr>
              <a:t>You’ll see the “Story” of our classroom</a:t>
            </a:r>
            <a:r>
              <a:rPr lang="en-US" altLang="en-US" dirty="0" smtClean="0">
                <a:solidFill>
                  <a:srgbClr val="404040"/>
                </a:solidFill>
                <a:latin typeface="Proxima Nova Regular" charset="0"/>
              </a:rPr>
              <a:t>: photos and videos of big moments and important updates</a:t>
            </a:r>
          </a:p>
          <a:p>
            <a:endParaRPr lang="en-US" dirty="0"/>
          </a:p>
        </p:txBody>
      </p:sp>
      <p:pic>
        <p:nvPicPr>
          <p:cNvPr id="4" name="Picture 3" descr="Student List Copy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73719">
            <a:off x="1802375" y="2771993"/>
            <a:ext cx="1718760" cy="339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creen Shot 2015-05-05 at 4.52.5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15011"/>
            <a:ext cx="40417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874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r>
              <a:rPr lang="en-US" dirty="0" smtClean="0"/>
              <a:t>                             </a:t>
            </a:r>
            <a:r>
              <a:rPr lang="en-US" sz="6000" dirty="0" smtClean="0"/>
              <a:t>Volunteers</a:t>
            </a:r>
            <a:endParaRPr lang="en-US" sz="6000" dirty="0"/>
          </a:p>
        </p:txBody>
      </p:sp>
      <p:sp>
        <p:nvSpPr>
          <p:cNvPr id="3" name="Content Placeholder 2"/>
          <p:cNvSpPr>
            <a:spLocks noGrp="1"/>
          </p:cNvSpPr>
          <p:nvPr>
            <p:ph idx="1"/>
          </p:nvPr>
        </p:nvSpPr>
        <p:spPr>
          <a:solidFill>
            <a:schemeClr val="accent2">
              <a:lumMod val="60000"/>
              <a:lumOff val="40000"/>
            </a:schemeClr>
          </a:solidFill>
        </p:spPr>
        <p:txBody>
          <a:bodyPr/>
          <a:lstStyle/>
          <a:p>
            <a:r>
              <a:rPr lang="en-US" dirty="0" smtClean="0"/>
              <a:t>We do enjoy having volunteers in our classrooms!</a:t>
            </a:r>
          </a:p>
          <a:p>
            <a:r>
              <a:rPr lang="en-US" dirty="0" smtClean="0"/>
              <a:t>Volunteers will work with small groups to do Art projects, review skills, play games or assist students with work completion.</a:t>
            </a:r>
          </a:p>
          <a:p>
            <a:r>
              <a:rPr lang="en-US" dirty="0" smtClean="0"/>
              <a:t>You can sign up today to volunteer on a weekly, monthly or ”when my schedule allows” basis</a:t>
            </a:r>
            <a:r>
              <a:rPr lang="en-US" dirty="0"/>
              <a:t> </a:t>
            </a:r>
            <a:r>
              <a:rPr lang="en-US" dirty="0" smtClean="0"/>
              <a:t>(with 24 hours notice).</a:t>
            </a:r>
          </a:p>
          <a:p>
            <a:endParaRPr lang="en-US" dirty="0"/>
          </a:p>
          <a:p>
            <a:endParaRPr lang="en-US" dirty="0"/>
          </a:p>
        </p:txBody>
      </p:sp>
      <p:pic>
        <p:nvPicPr>
          <p:cNvPr id="4" name="Picture 3"/>
          <p:cNvPicPr>
            <a:picLocks noChangeAspect="1"/>
          </p:cNvPicPr>
          <p:nvPr/>
        </p:nvPicPr>
        <p:blipFill>
          <a:blip r:embed="rId2"/>
          <a:stretch>
            <a:fillRect/>
          </a:stretch>
        </p:blipFill>
        <p:spPr>
          <a:xfrm>
            <a:off x="6481481" y="4199022"/>
            <a:ext cx="3829581" cy="1838708"/>
          </a:xfrm>
          <a:prstGeom prst="rect">
            <a:avLst/>
          </a:prstGeom>
        </p:spPr>
      </p:pic>
    </p:spTree>
    <p:extLst>
      <p:ext uri="{BB962C8B-B14F-4D97-AF65-F5344CB8AC3E}">
        <p14:creationId xmlns:p14="http://schemas.microsoft.com/office/powerpoint/2010/main" val="966705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   </a:t>
            </a:r>
            <a:r>
              <a:rPr lang="en-US" sz="6000" dirty="0" smtClean="0"/>
              <a:t>Parent Conferences</a:t>
            </a:r>
            <a:endParaRPr lang="en-US" sz="6000" dirty="0"/>
          </a:p>
        </p:txBody>
      </p:sp>
      <p:sp>
        <p:nvSpPr>
          <p:cNvPr id="3" name="Content Placeholder 2"/>
          <p:cNvSpPr>
            <a:spLocks noGrp="1"/>
          </p:cNvSpPr>
          <p:nvPr>
            <p:ph idx="1"/>
          </p:nvPr>
        </p:nvSpPr>
        <p:spPr>
          <a:solidFill>
            <a:srgbClr val="40FCFA"/>
          </a:solidFill>
        </p:spPr>
        <p:txBody>
          <a:bodyPr/>
          <a:lstStyle/>
          <a:p>
            <a:r>
              <a:rPr lang="en-US" dirty="0" smtClean="0"/>
              <a:t>Monday and Tuesday, November 20-21</a:t>
            </a:r>
            <a:r>
              <a:rPr lang="en-US" baseline="30000" dirty="0" smtClean="0"/>
              <a:t>st </a:t>
            </a:r>
            <a:r>
              <a:rPr lang="en-US" dirty="0" smtClean="0"/>
              <a:t> 1:00-8:00 PM</a:t>
            </a:r>
          </a:p>
          <a:p>
            <a:endParaRPr lang="en-US" dirty="0" smtClean="0"/>
          </a:p>
          <a:p>
            <a:r>
              <a:rPr lang="en-US" dirty="0" smtClean="0"/>
              <a:t>You can contact your child’s teacher throughout the year if you ever want to have a conference.</a:t>
            </a:r>
          </a:p>
          <a:p>
            <a:endParaRPr lang="en-US" dirty="0"/>
          </a:p>
          <a:p>
            <a:r>
              <a:rPr lang="en-US" dirty="0" smtClean="0"/>
              <a:t>Keep in touch with your child’s teacher through email, Class Dojo, phone calls or notes in your child’s folder.</a:t>
            </a:r>
            <a:endParaRPr lang="en-US" dirty="0"/>
          </a:p>
        </p:txBody>
      </p:sp>
      <p:pic>
        <p:nvPicPr>
          <p:cNvPr id="4" name="Picture 3"/>
          <p:cNvPicPr>
            <a:picLocks noChangeAspect="1"/>
          </p:cNvPicPr>
          <p:nvPr/>
        </p:nvPicPr>
        <p:blipFill>
          <a:blip r:embed="rId2"/>
          <a:stretch>
            <a:fillRect/>
          </a:stretch>
        </p:blipFill>
        <p:spPr>
          <a:xfrm>
            <a:off x="7960660" y="437846"/>
            <a:ext cx="2590053" cy="1180120"/>
          </a:xfrm>
          <a:prstGeom prst="rect">
            <a:avLst/>
          </a:prstGeom>
        </p:spPr>
      </p:pic>
    </p:spTree>
    <p:extLst>
      <p:ext uri="{BB962C8B-B14F-4D97-AF65-F5344CB8AC3E}">
        <p14:creationId xmlns:p14="http://schemas.microsoft.com/office/powerpoint/2010/main" val="571358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E47FF"/>
          </a:solidFill>
        </p:spPr>
        <p:txBody>
          <a:bodyPr/>
          <a:lstStyle/>
          <a:p>
            <a:r>
              <a:rPr lang="en-US" dirty="0" smtClean="0"/>
              <a:t>         What will your child learn this year?</a:t>
            </a:r>
            <a:endParaRPr lang="en-US" dirty="0"/>
          </a:p>
        </p:txBody>
      </p:sp>
      <p:sp>
        <p:nvSpPr>
          <p:cNvPr id="3" name="Content Placeholder 2"/>
          <p:cNvSpPr>
            <a:spLocks noGrp="1"/>
          </p:cNvSpPr>
          <p:nvPr>
            <p:ph idx="1"/>
          </p:nvPr>
        </p:nvSpPr>
        <p:spPr>
          <a:solidFill>
            <a:schemeClr val="accent2">
              <a:lumMod val="60000"/>
              <a:lumOff val="40000"/>
            </a:schemeClr>
          </a:solidFill>
        </p:spPr>
        <p:txBody>
          <a:bodyPr/>
          <a:lstStyle/>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b="1" dirty="0" smtClean="0"/>
              <a:t>Language Arts</a:t>
            </a:r>
          </a:p>
          <a:p>
            <a:pPr>
              <a:lnSpc>
                <a:spcPct val="100000"/>
              </a:lnSpc>
              <a:spcBef>
                <a:spcPts val="0"/>
              </a:spcBef>
            </a:pPr>
            <a:r>
              <a:rPr lang="en-US" dirty="0" smtClean="0"/>
              <a:t>Reading, Writing, Speaking, Listening</a:t>
            </a:r>
          </a:p>
          <a:p>
            <a:pPr marL="514350" marR="0" lvl="0" indent="-514350" defTabSz="914400" eaLnBrk="1" fontAlgn="auto" latinLnBrk="0" hangingPunct="1">
              <a:lnSpc>
                <a:spcPct val="100000"/>
              </a:lnSpc>
              <a:spcBef>
                <a:spcPts val="0"/>
              </a:spcBef>
              <a:spcAft>
                <a:spcPts val="0"/>
              </a:spcAft>
              <a:buClrTx/>
              <a:buSzTx/>
              <a:buFont typeface="+mj-lt"/>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None/>
              <a:tabLst/>
              <a:defRPr/>
            </a:pPr>
            <a:r>
              <a:rPr lang="en-US" b="1" dirty="0" smtClean="0"/>
              <a:t>Math</a:t>
            </a:r>
          </a:p>
          <a:p>
            <a:pPr>
              <a:lnSpc>
                <a:spcPct val="100000"/>
              </a:lnSpc>
              <a:spcBef>
                <a:spcPts val="0"/>
              </a:spcBef>
            </a:pPr>
            <a:r>
              <a:rPr lang="en-US" dirty="0" smtClean="0"/>
              <a:t>Counting and Cardinality</a:t>
            </a:r>
          </a:p>
          <a:p>
            <a:pPr>
              <a:lnSpc>
                <a:spcPct val="100000"/>
              </a:lnSpc>
              <a:spcBef>
                <a:spcPts val="0"/>
              </a:spcBef>
            </a:pPr>
            <a:r>
              <a:rPr lang="en-US" dirty="0" smtClean="0"/>
              <a:t>Operations and Algebraic Thinking </a:t>
            </a:r>
          </a:p>
          <a:p>
            <a:pPr>
              <a:lnSpc>
                <a:spcPct val="100000"/>
              </a:lnSpc>
              <a:spcBef>
                <a:spcPts val="0"/>
              </a:spcBef>
            </a:pPr>
            <a:r>
              <a:rPr lang="en-US" dirty="0" smtClean="0"/>
              <a:t>Geometry</a:t>
            </a:r>
          </a:p>
          <a:p>
            <a:pPr>
              <a:lnSpc>
                <a:spcPct val="100000"/>
              </a:lnSpc>
              <a:spcBef>
                <a:spcPts val="0"/>
              </a:spcBef>
            </a:pPr>
            <a:r>
              <a:rPr lang="en-US" dirty="0" smtClean="0"/>
              <a:t>Numbers and Operations in Base Ten</a:t>
            </a:r>
          </a:p>
          <a:p>
            <a:pPr>
              <a:lnSpc>
                <a:spcPct val="100000"/>
              </a:lnSpc>
              <a:spcBef>
                <a:spcPts val="0"/>
              </a:spcBef>
            </a:pPr>
            <a:r>
              <a:rPr lang="en-US" dirty="0" smtClean="0"/>
              <a:t>Measurement and Data</a:t>
            </a:r>
            <a:endParaRPr lang="en-US" dirty="0"/>
          </a:p>
        </p:txBody>
      </p:sp>
      <p:pic>
        <p:nvPicPr>
          <p:cNvPr id="4" name="Picture 3"/>
          <p:cNvPicPr>
            <a:picLocks noChangeAspect="1"/>
          </p:cNvPicPr>
          <p:nvPr/>
        </p:nvPicPr>
        <p:blipFill>
          <a:blip r:embed="rId2"/>
          <a:stretch>
            <a:fillRect/>
          </a:stretch>
        </p:blipFill>
        <p:spPr>
          <a:xfrm>
            <a:off x="6541247" y="2916518"/>
            <a:ext cx="4610100" cy="1765300"/>
          </a:xfrm>
          <a:prstGeom prst="rect">
            <a:avLst/>
          </a:prstGeom>
        </p:spPr>
      </p:pic>
    </p:spTree>
    <p:extLst>
      <p:ext uri="{BB962C8B-B14F-4D97-AF65-F5344CB8AC3E}">
        <p14:creationId xmlns:p14="http://schemas.microsoft.com/office/powerpoint/2010/main" val="903699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88862"/>
          </a:xfrm>
          <a:solidFill>
            <a:schemeClr val="accent4">
              <a:lumMod val="75000"/>
            </a:schemeClr>
          </a:solidFill>
        </p:spPr>
        <p:txBody>
          <a:bodyPr>
            <a:normAutofit/>
          </a:bodyPr>
          <a:lstStyle/>
          <a:p>
            <a:r>
              <a:rPr lang="en-US" sz="6000" dirty="0" smtClean="0"/>
              <a:t>                        Math</a:t>
            </a:r>
            <a:endParaRPr lang="en-US" sz="6000" dirty="0"/>
          </a:p>
        </p:txBody>
      </p:sp>
      <p:sp>
        <p:nvSpPr>
          <p:cNvPr id="3" name="Content Placeholder 2"/>
          <p:cNvSpPr>
            <a:spLocks noGrp="1"/>
          </p:cNvSpPr>
          <p:nvPr>
            <p:ph idx="1"/>
          </p:nvPr>
        </p:nvSpPr>
        <p:spPr>
          <a:xfrm>
            <a:off x="838200" y="1788459"/>
            <a:ext cx="10515600" cy="4738128"/>
          </a:xfrm>
          <a:solidFill>
            <a:schemeClr val="bg1">
              <a:lumMod val="75000"/>
            </a:schemeClr>
          </a:solidFill>
        </p:spPr>
        <p:txBody>
          <a:bodyPr>
            <a:noAutofit/>
          </a:bodyPr>
          <a:lstStyle/>
          <a:p>
            <a:pPr>
              <a:defRPr/>
            </a:pPr>
            <a:r>
              <a:rPr lang="en-US" altLang="en-US" sz="3200" dirty="0">
                <a:effectLst>
                  <a:outerShdw blurRad="38100" dist="38100" dir="2700000" algn="tl">
                    <a:srgbClr val="000000"/>
                  </a:outerShdw>
                </a:effectLst>
                <a:latin typeface="+mj-lt"/>
              </a:rPr>
              <a:t>Common Core Math Standards will be followed. Parents will receive quarterly updates about what students are learning and how to help at home.</a:t>
            </a:r>
          </a:p>
          <a:p>
            <a:pPr>
              <a:defRPr/>
            </a:pPr>
            <a:r>
              <a:rPr lang="en-US" altLang="en-US" sz="3200" dirty="0">
                <a:effectLst>
                  <a:outerShdw blurRad="38100" dist="38100" dir="2700000" algn="tl">
                    <a:srgbClr val="000000"/>
                  </a:outerShdw>
                </a:effectLst>
                <a:latin typeface="+mj-lt"/>
              </a:rPr>
              <a:t>Students are grouped by ability within each classroom  based on Math Assessments, classroom observations and data collection.</a:t>
            </a:r>
          </a:p>
          <a:p>
            <a:pPr>
              <a:defRPr/>
            </a:pPr>
            <a:r>
              <a:rPr lang="en-US" altLang="en-US" sz="3200" dirty="0">
                <a:effectLst>
                  <a:outerShdw blurRad="38100" dist="38100" dir="2700000" algn="tl">
                    <a:srgbClr val="000000"/>
                  </a:outerShdw>
                </a:effectLst>
                <a:latin typeface="+mj-lt"/>
              </a:rPr>
              <a:t>Students may end up switching to another classroom just for Math if we feel their needs would be better served in another group.  Parents will always be notified of any changes.</a:t>
            </a:r>
          </a:p>
          <a:p>
            <a:endParaRPr lang="en-US" sz="3200" dirty="0"/>
          </a:p>
        </p:txBody>
      </p:sp>
      <p:pic>
        <p:nvPicPr>
          <p:cNvPr id="6" name="Picture 5"/>
          <p:cNvPicPr>
            <a:picLocks noChangeAspect="1"/>
          </p:cNvPicPr>
          <p:nvPr/>
        </p:nvPicPr>
        <p:blipFill>
          <a:blip r:embed="rId2"/>
          <a:stretch>
            <a:fillRect/>
          </a:stretch>
        </p:blipFill>
        <p:spPr>
          <a:xfrm>
            <a:off x="8630024" y="469807"/>
            <a:ext cx="1104900" cy="1079500"/>
          </a:xfrm>
          <a:prstGeom prst="rect">
            <a:avLst/>
          </a:prstGeom>
        </p:spPr>
      </p:pic>
    </p:spTree>
    <p:extLst>
      <p:ext uri="{BB962C8B-B14F-4D97-AF65-F5344CB8AC3E}">
        <p14:creationId xmlns:p14="http://schemas.microsoft.com/office/powerpoint/2010/main" val="2032896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a:bodyPr>
          <a:lstStyle/>
          <a:p>
            <a:r>
              <a:rPr lang="en-US" sz="6000" dirty="0" smtClean="0"/>
              <a:t>                        Math</a:t>
            </a:r>
            <a:endParaRPr lang="en-US" sz="6000" dirty="0"/>
          </a:p>
        </p:txBody>
      </p:sp>
      <p:sp>
        <p:nvSpPr>
          <p:cNvPr id="3" name="Content Placeholder 2"/>
          <p:cNvSpPr>
            <a:spLocks noGrp="1"/>
          </p:cNvSpPr>
          <p:nvPr>
            <p:ph idx="1"/>
          </p:nvPr>
        </p:nvSpPr>
        <p:spPr>
          <a:xfrm>
            <a:off x="838200" y="1825624"/>
            <a:ext cx="10515600" cy="5180293"/>
          </a:xfrm>
          <a:solidFill>
            <a:schemeClr val="accent1">
              <a:lumMod val="60000"/>
              <a:lumOff val="40000"/>
            </a:schemeClr>
          </a:solidFill>
        </p:spPr>
        <p:txBody>
          <a:bodyPr/>
          <a:lstStyle/>
          <a:p>
            <a:r>
              <a:rPr lang="en-US" dirty="0" smtClean="0"/>
              <a:t>Children will use math manipulatives including blocks, dice, buttons, counters, connecting cubes, etc.</a:t>
            </a:r>
          </a:p>
          <a:p>
            <a:r>
              <a:rPr lang="en-US" dirty="0" smtClean="0"/>
              <a:t>Math rotations will include partner games, small group instruction with the teacher and technology (iPads/laptops).</a:t>
            </a:r>
          </a:p>
          <a:p>
            <a:r>
              <a:rPr lang="en-US" b="1" dirty="0" err="1" smtClean="0"/>
              <a:t>Dreambox</a:t>
            </a:r>
            <a:r>
              <a:rPr lang="en-US" dirty="0" smtClean="0"/>
              <a:t> is a Math program that will be used school wide.  You will also receive information about how to log on so your child can play at home.</a:t>
            </a:r>
          </a:p>
        </p:txBody>
      </p:sp>
      <p:pic>
        <p:nvPicPr>
          <p:cNvPr id="4" name="Picture 3"/>
          <p:cNvPicPr>
            <a:picLocks noChangeAspect="1"/>
          </p:cNvPicPr>
          <p:nvPr/>
        </p:nvPicPr>
        <p:blipFill>
          <a:blip r:embed="rId2"/>
          <a:stretch>
            <a:fillRect/>
          </a:stretch>
        </p:blipFill>
        <p:spPr>
          <a:xfrm>
            <a:off x="2119406" y="365125"/>
            <a:ext cx="825500" cy="1275883"/>
          </a:xfrm>
          <a:prstGeom prst="rect">
            <a:avLst/>
          </a:prstGeom>
        </p:spPr>
      </p:pic>
      <p:pic>
        <p:nvPicPr>
          <p:cNvPr id="6" name="Picture 5"/>
          <p:cNvPicPr>
            <a:picLocks noChangeAspect="1"/>
          </p:cNvPicPr>
          <p:nvPr/>
        </p:nvPicPr>
        <p:blipFill>
          <a:blip r:embed="rId3"/>
          <a:stretch>
            <a:fillRect/>
          </a:stretch>
        </p:blipFill>
        <p:spPr>
          <a:xfrm>
            <a:off x="8967694" y="4531658"/>
            <a:ext cx="2099235" cy="2326341"/>
          </a:xfrm>
          <a:prstGeom prst="rect">
            <a:avLst/>
          </a:prstGeom>
        </p:spPr>
      </p:pic>
    </p:spTree>
    <p:extLst>
      <p:ext uri="{BB962C8B-B14F-4D97-AF65-F5344CB8AC3E}">
        <p14:creationId xmlns:p14="http://schemas.microsoft.com/office/powerpoint/2010/main" val="538958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3FA28"/>
          </a:solidFill>
        </p:spPr>
        <p:txBody>
          <a:bodyPr>
            <a:normAutofit/>
          </a:bodyPr>
          <a:lstStyle/>
          <a:p>
            <a:r>
              <a:rPr lang="en-US" sz="6000" dirty="0" smtClean="0"/>
              <a:t>                       Reading        </a:t>
            </a:r>
            <a:endParaRPr lang="en-US" sz="6000" dirty="0"/>
          </a:p>
        </p:txBody>
      </p:sp>
      <p:sp>
        <p:nvSpPr>
          <p:cNvPr id="3" name="Content Placeholder 2"/>
          <p:cNvSpPr>
            <a:spLocks noGrp="1"/>
          </p:cNvSpPr>
          <p:nvPr>
            <p:ph idx="1"/>
          </p:nvPr>
        </p:nvSpPr>
        <p:spPr>
          <a:solidFill>
            <a:schemeClr val="accent1">
              <a:lumMod val="60000"/>
              <a:lumOff val="40000"/>
            </a:schemeClr>
          </a:solidFill>
        </p:spPr>
        <p:txBody>
          <a:bodyPr>
            <a:normAutofit lnSpcReduction="10000"/>
          </a:bodyPr>
          <a:lstStyle/>
          <a:p>
            <a:r>
              <a:rPr lang="en-US" dirty="0" smtClean="0"/>
              <a:t>Groups formed based on student’s current benchmark  level and other data.</a:t>
            </a:r>
          </a:p>
          <a:p>
            <a:r>
              <a:rPr lang="en-US" dirty="0" smtClean="0"/>
              <a:t>Groups are flexible and changing.</a:t>
            </a:r>
          </a:p>
          <a:p>
            <a:r>
              <a:rPr lang="en-US" dirty="0" smtClean="0"/>
              <a:t>Formative and summative data used to inform our teaching.</a:t>
            </a:r>
          </a:p>
          <a:p>
            <a:r>
              <a:rPr lang="en-US" dirty="0" smtClean="0"/>
              <a:t>Students will work at independent centers while the teacher meets with small groups daily. (Word Work, Listening to Reading, crafts)</a:t>
            </a:r>
          </a:p>
          <a:p>
            <a:r>
              <a:rPr lang="en-US" dirty="0" smtClean="0"/>
              <a:t>Reading levels include Pre-Emergent, Emergent, Early, Transitional and Fluent. Shared during conferences, on report cards.</a:t>
            </a:r>
          </a:p>
          <a:p>
            <a:r>
              <a:rPr lang="en-US" dirty="0" smtClean="0"/>
              <a:t>We want Kindergarten students to read </a:t>
            </a:r>
            <a:r>
              <a:rPr lang="en-US" b="1" dirty="0" smtClean="0"/>
              <a:t>level D books </a:t>
            </a:r>
            <a:r>
              <a:rPr lang="en-US" dirty="0" smtClean="0"/>
              <a:t>by the end of the year to be well prepared for First Grade.</a:t>
            </a:r>
            <a:endParaRPr lang="en-US" dirty="0"/>
          </a:p>
        </p:txBody>
      </p:sp>
      <p:pic>
        <p:nvPicPr>
          <p:cNvPr id="4" name="Picture 3"/>
          <p:cNvPicPr>
            <a:picLocks noChangeAspect="1"/>
          </p:cNvPicPr>
          <p:nvPr/>
        </p:nvPicPr>
        <p:blipFill>
          <a:blip r:embed="rId2"/>
          <a:stretch>
            <a:fillRect/>
          </a:stretch>
        </p:blipFill>
        <p:spPr>
          <a:xfrm>
            <a:off x="8350624" y="365125"/>
            <a:ext cx="2138083" cy="1325563"/>
          </a:xfrm>
          <a:prstGeom prst="rect">
            <a:avLst/>
          </a:prstGeom>
        </p:spPr>
      </p:pic>
    </p:spTree>
    <p:extLst>
      <p:ext uri="{BB962C8B-B14F-4D97-AF65-F5344CB8AC3E}">
        <p14:creationId xmlns:p14="http://schemas.microsoft.com/office/powerpoint/2010/main" val="550583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		                 </a:t>
            </a:r>
            <a:r>
              <a:rPr lang="en-US" sz="6000" dirty="0" smtClean="0"/>
              <a:t>Writing</a:t>
            </a:r>
            <a:endParaRPr lang="en-US" sz="6000" dirty="0"/>
          </a:p>
        </p:txBody>
      </p:sp>
      <p:sp>
        <p:nvSpPr>
          <p:cNvPr id="3" name="Content Placeholder 2"/>
          <p:cNvSpPr>
            <a:spLocks noGrp="1"/>
          </p:cNvSpPr>
          <p:nvPr>
            <p:ph idx="1"/>
          </p:nvPr>
        </p:nvSpPr>
        <p:spPr>
          <a:solidFill>
            <a:schemeClr val="accent4">
              <a:lumMod val="40000"/>
              <a:lumOff val="60000"/>
            </a:schemeClr>
          </a:solidFill>
        </p:spPr>
        <p:txBody>
          <a:bodyPr/>
          <a:lstStyle/>
          <a:p>
            <a:r>
              <a:rPr lang="en-US" dirty="0" smtClean="0"/>
              <a:t>We study 3 genres-Opinion, Informative and Narrative writing.</a:t>
            </a:r>
          </a:p>
          <a:p>
            <a:endParaRPr lang="en-US" dirty="0"/>
          </a:p>
          <a:p>
            <a:r>
              <a:rPr lang="en-US" dirty="0" smtClean="0"/>
              <a:t>The first quarter will be spent working on building a community of authors in our classrooms through drawing, shared writing, interactive writing, and group discussions.</a:t>
            </a:r>
          </a:p>
          <a:p>
            <a:endParaRPr lang="en-US" dirty="0"/>
          </a:p>
          <a:p>
            <a:r>
              <a:rPr lang="en-US" dirty="0" smtClean="0"/>
              <a:t>We will also work on correct formation of letters. </a:t>
            </a:r>
            <a:endParaRPr lang="en-US" dirty="0"/>
          </a:p>
        </p:txBody>
      </p:sp>
      <p:pic>
        <p:nvPicPr>
          <p:cNvPr id="4" name="Picture 3"/>
          <p:cNvPicPr>
            <a:picLocks noChangeAspect="1"/>
          </p:cNvPicPr>
          <p:nvPr/>
        </p:nvPicPr>
        <p:blipFill>
          <a:blip r:embed="rId2"/>
          <a:stretch>
            <a:fillRect/>
          </a:stretch>
        </p:blipFill>
        <p:spPr>
          <a:xfrm>
            <a:off x="8565777" y="3818965"/>
            <a:ext cx="2649070" cy="2070847"/>
          </a:xfrm>
          <a:prstGeom prst="rect">
            <a:avLst/>
          </a:prstGeom>
        </p:spPr>
      </p:pic>
    </p:spTree>
    <p:extLst>
      <p:ext uri="{BB962C8B-B14F-4D97-AF65-F5344CB8AC3E}">
        <p14:creationId xmlns:p14="http://schemas.microsoft.com/office/powerpoint/2010/main" val="1405873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lgn="ctr"/>
            <a:r>
              <a:rPr lang="en-US" dirty="0" smtClean="0"/>
              <a:t> PLES </a:t>
            </a:r>
            <a:r>
              <a:rPr lang="en-US" dirty="0"/>
              <a:t>Parent Teacher Association (PTA)</a:t>
            </a:r>
          </a:p>
        </p:txBody>
      </p:sp>
      <p:sp>
        <p:nvSpPr>
          <p:cNvPr id="3" name="Content Placeholder 2"/>
          <p:cNvSpPr>
            <a:spLocks noGrp="1"/>
          </p:cNvSpPr>
          <p:nvPr>
            <p:ph idx="1"/>
          </p:nvPr>
        </p:nvSpPr>
        <p:spPr>
          <a:solidFill>
            <a:schemeClr val="accent4">
              <a:lumMod val="40000"/>
              <a:lumOff val="60000"/>
            </a:schemeClr>
          </a:solidFill>
        </p:spPr>
        <p:txBody>
          <a:bodyPr/>
          <a:lstStyle/>
          <a:p>
            <a:r>
              <a:rPr lang="en-US" dirty="0"/>
              <a:t>The PTA is a group of parents and teachers who volunteer their time to provide academic, social, and cultural enrichment to each student at PLES throughout the school year.</a:t>
            </a:r>
          </a:p>
          <a:p>
            <a:r>
              <a:rPr lang="en-US" dirty="0"/>
              <a:t>Executive Committee:</a:t>
            </a:r>
          </a:p>
          <a:p>
            <a:pPr lvl="1"/>
            <a:r>
              <a:rPr lang="en-US" dirty="0"/>
              <a:t>Jackie </a:t>
            </a:r>
            <a:r>
              <a:rPr lang="en-US" dirty="0" err="1"/>
              <a:t>Cholewczynski</a:t>
            </a:r>
            <a:r>
              <a:rPr lang="en-US" dirty="0"/>
              <a:t> – President</a:t>
            </a:r>
          </a:p>
          <a:p>
            <a:pPr lvl="1"/>
            <a:r>
              <a:rPr lang="en-US" dirty="0"/>
              <a:t>Steve </a:t>
            </a:r>
            <a:r>
              <a:rPr lang="en-US" dirty="0" err="1"/>
              <a:t>Tabak</a:t>
            </a:r>
            <a:r>
              <a:rPr lang="en-US" dirty="0"/>
              <a:t> – Vice President 1 (Financial Oversight)</a:t>
            </a:r>
          </a:p>
          <a:p>
            <a:pPr lvl="1"/>
            <a:r>
              <a:rPr lang="en-US" dirty="0"/>
              <a:t>Amy </a:t>
            </a:r>
            <a:r>
              <a:rPr lang="en-US" dirty="0" err="1"/>
              <a:t>Shupps</a:t>
            </a:r>
            <a:r>
              <a:rPr lang="en-US" dirty="0"/>
              <a:t> – Vice President 2 (Fundraising)</a:t>
            </a:r>
          </a:p>
          <a:p>
            <a:pPr lvl="1"/>
            <a:r>
              <a:rPr lang="en-US" dirty="0"/>
              <a:t>Michele McGee-Guthrie – Vice President 3 (Teacher Liaison)</a:t>
            </a:r>
          </a:p>
          <a:p>
            <a:pPr lvl="1"/>
            <a:r>
              <a:rPr lang="en-US" dirty="0"/>
              <a:t>Ann </a:t>
            </a:r>
            <a:r>
              <a:rPr lang="en-US" dirty="0" err="1"/>
              <a:t>Wacha</a:t>
            </a:r>
            <a:r>
              <a:rPr lang="en-US" dirty="0"/>
              <a:t> – Treasurer</a:t>
            </a:r>
          </a:p>
          <a:p>
            <a:pPr lvl="1"/>
            <a:r>
              <a:rPr lang="en-US" dirty="0"/>
              <a:t>Kelly Frank – Secretary </a:t>
            </a:r>
          </a:p>
          <a:p>
            <a:endParaRPr lang="en-US" dirty="0"/>
          </a:p>
        </p:txBody>
      </p:sp>
    </p:spTree>
    <p:extLst>
      <p:ext uri="{BB962C8B-B14F-4D97-AF65-F5344CB8AC3E}">
        <p14:creationId xmlns:p14="http://schemas.microsoft.com/office/powerpoint/2010/main" val="962446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9240"/>
          </a:xfrm>
          <a:solidFill>
            <a:schemeClr val="accent1"/>
          </a:solidFill>
        </p:spPr>
        <p:txBody>
          <a:bodyPr>
            <a:normAutofit/>
          </a:bodyPr>
          <a:lstStyle/>
          <a:p>
            <a:r>
              <a:rPr lang="en-US" sz="6000" dirty="0" smtClean="0"/>
              <a:t>                 Content Units</a:t>
            </a:r>
            <a:endParaRPr lang="en-US" sz="6000" dirty="0"/>
          </a:p>
        </p:txBody>
      </p:sp>
      <p:sp>
        <p:nvSpPr>
          <p:cNvPr id="3" name="Content Placeholder 2"/>
          <p:cNvSpPr>
            <a:spLocks noGrp="1"/>
          </p:cNvSpPr>
          <p:nvPr>
            <p:ph idx="1"/>
          </p:nvPr>
        </p:nvSpPr>
        <p:spPr>
          <a:xfrm>
            <a:off x="838200" y="1304365"/>
            <a:ext cx="10515600" cy="4961964"/>
          </a:xfrm>
          <a:solidFill>
            <a:schemeClr val="accent4">
              <a:lumMod val="60000"/>
              <a:lumOff val="40000"/>
            </a:schemeClr>
          </a:solidFill>
        </p:spPr>
        <p:txBody>
          <a:bodyPr>
            <a:noAutofit/>
          </a:bodyPr>
          <a:lstStyle/>
          <a:p>
            <a:pPr>
              <a:lnSpc>
                <a:spcPct val="70000"/>
              </a:lnSpc>
              <a:buFontTx/>
              <a:buChar char="•"/>
              <a:defRPr/>
            </a:pPr>
            <a:endParaRPr lang="en-US" altLang="en-US" sz="2000" b="1" dirty="0" smtClean="0">
              <a:solidFill>
                <a:srgbClr val="1C1C10"/>
              </a:solidFill>
              <a:effectLst>
                <a:outerShdw blurRad="38100" dist="38100" dir="2700000" algn="tl">
                  <a:srgbClr val="000000"/>
                </a:outerShdw>
              </a:effectLst>
              <a:latin typeface="+mj-lt"/>
            </a:endParaRPr>
          </a:p>
          <a:p>
            <a:pPr>
              <a:lnSpc>
                <a:spcPct val="70000"/>
              </a:lnSpc>
              <a:buFontTx/>
              <a:buChar char="•"/>
              <a:defRPr/>
            </a:pPr>
            <a:r>
              <a:rPr lang="en-US" altLang="en-US" sz="2000" b="1" dirty="0" smtClean="0">
                <a:solidFill>
                  <a:srgbClr val="1C1C10"/>
                </a:solidFill>
                <a:effectLst>
                  <a:outerShdw blurRad="38100" dist="38100" dir="2700000" algn="tl">
                    <a:srgbClr val="000000"/>
                  </a:outerShdw>
                </a:effectLst>
                <a:latin typeface="+mj-lt"/>
              </a:rPr>
              <a:t>Social </a:t>
            </a:r>
            <a:r>
              <a:rPr lang="en-US" altLang="en-US" sz="2000" b="1" dirty="0">
                <a:solidFill>
                  <a:srgbClr val="1C1C10"/>
                </a:solidFill>
                <a:effectLst>
                  <a:outerShdw blurRad="38100" dist="38100" dir="2700000" algn="tl">
                    <a:srgbClr val="000000"/>
                  </a:outerShdw>
                </a:effectLst>
                <a:latin typeface="+mj-lt"/>
              </a:rPr>
              <a:t>Studies</a:t>
            </a:r>
          </a:p>
          <a:p>
            <a:pPr lvl="1">
              <a:lnSpc>
                <a:spcPct val="70000"/>
              </a:lnSpc>
              <a:defRPr/>
            </a:pPr>
            <a:r>
              <a:rPr lang="en-US" altLang="en-US" sz="2000" b="1" dirty="0">
                <a:solidFill>
                  <a:srgbClr val="1C1C10"/>
                </a:solidFill>
                <a:effectLst>
                  <a:outerShdw blurRad="38100" dist="38100" dir="2700000" algn="tl">
                    <a:srgbClr val="000000"/>
                  </a:outerShdw>
                </a:effectLst>
                <a:latin typeface="+mj-lt"/>
              </a:rPr>
              <a:t>Unit 1</a:t>
            </a:r>
            <a:r>
              <a:rPr lang="en-US" altLang="en-US" sz="2000" dirty="0">
                <a:solidFill>
                  <a:srgbClr val="1C1C10"/>
                </a:solidFill>
                <a:effectLst>
                  <a:outerShdw blurRad="38100" dist="38100" dir="2700000" algn="tl">
                    <a:srgbClr val="000000"/>
                  </a:outerShdw>
                </a:effectLst>
                <a:latin typeface="+mj-lt"/>
              </a:rPr>
              <a:t>   Home and School (rules and routines) </a:t>
            </a:r>
          </a:p>
          <a:p>
            <a:pPr lvl="1">
              <a:lnSpc>
                <a:spcPct val="70000"/>
              </a:lnSpc>
              <a:defRPr/>
            </a:pPr>
            <a:r>
              <a:rPr lang="en-US" altLang="en-US" sz="2000" b="1" dirty="0">
                <a:solidFill>
                  <a:srgbClr val="1C1C10"/>
                </a:solidFill>
                <a:effectLst>
                  <a:outerShdw blurRad="38100" dist="38100" dir="2700000" algn="tl">
                    <a:srgbClr val="000000"/>
                  </a:outerShdw>
                </a:effectLst>
                <a:latin typeface="+mj-lt"/>
              </a:rPr>
              <a:t>Unit 2</a:t>
            </a:r>
            <a:r>
              <a:rPr lang="en-US" altLang="en-US" sz="2000" dirty="0">
                <a:solidFill>
                  <a:srgbClr val="1C1C10"/>
                </a:solidFill>
                <a:effectLst>
                  <a:outerShdw blurRad="38100" dist="38100" dir="2700000" algn="tl">
                    <a:srgbClr val="000000"/>
                  </a:outerShdw>
                </a:effectLst>
                <a:latin typeface="+mj-lt"/>
              </a:rPr>
              <a:t>   It’s a Busy World (Community Helpers, Goods </a:t>
            </a:r>
            <a:r>
              <a:rPr lang="en-US" altLang="en-US" sz="2000" dirty="0" smtClean="0">
                <a:solidFill>
                  <a:srgbClr val="1C1C10"/>
                </a:solidFill>
                <a:effectLst>
                  <a:outerShdw blurRad="38100" dist="38100" dir="2700000" algn="tl">
                    <a:srgbClr val="000000"/>
                  </a:outerShdw>
                </a:effectLst>
                <a:latin typeface="+mj-lt"/>
              </a:rPr>
              <a:t>and Services</a:t>
            </a:r>
            <a:r>
              <a:rPr lang="en-US" altLang="en-US" sz="2000" dirty="0">
                <a:solidFill>
                  <a:srgbClr val="1C1C10"/>
                </a:solidFill>
                <a:effectLst>
                  <a:outerShdw blurRad="38100" dist="38100" dir="2700000" algn="tl">
                    <a:srgbClr val="000000"/>
                  </a:outerShdw>
                </a:effectLst>
                <a:latin typeface="+mj-lt"/>
              </a:rPr>
              <a:t>) </a:t>
            </a:r>
          </a:p>
          <a:p>
            <a:pPr lvl="1">
              <a:lnSpc>
                <a:spcPct val="70000"/>
              </a:lnSpc>
              <a:defRPr/>
            </a:pPr>
            <a:r>
              <a:rPr lang="en-US" altLang="en-US" sz="2000" b="1" dirty="0" smtClean="0">
                <a:solidFill>
                  <a:srgbClr val="1C1C10"/>
                </a:solidFill>
                <a:effectLst>
                  <a:outerShdw blurRad="38100" dist="38100" dir="2700000" algn="tl">
                    <a:srgbClr val="000000"/>
                  </a:outerShdw>
                </a:effectLst>
                <a:latin typeface="+mj-lt"/>
              </a:rPr>
              <a:t>Unit </a:t>
            </a:r>
            <a:r>
              <a:rPr lang="en-US" altLang="en-US" sz="2000" b="1" dirty="0">
                <a:solidFill>
                  <a:srgbClr val="1C1C10"/>
                </a:solidFill>
                <a:effectLst>
                  <a:outerShdw blurRad="38100" dist="38100" dir="2700000" algn="tl">
                    <a:srgbClr val="000000"/>
                  </a:outerShdw>
                </a:effectLst>
                <a:latin typeface="+mj-lt"/>
              </a:rPr>
              <a:t>3</a:t>
            </a:r>
            <a:r>
              <a:rPr lang="en-US" altLang="en-US" sz="2000" dirty="0">
                <a:solidFill>
                  <a:srgbClr val="1C1C10"/>
                </a:solidFill>
                <a:effectLst>
                  <a:outerShdw blurRad="38100" dist="38100" dir="2700000" algn="tl">
                    <a:srgbClr val="000000"/>
                  </a:outerShdw>
                </a:effectLst>
                <a:latin typeface="+mj-lt"/>
              </a:rPr>
              <a:t>   My Country </a:t>
            </a:r>
            <a:r>
              <a:rPr lang="en-US" altLang="en-US" sz="2000" dirty="0" err="1">
                <a:solidFill>
                  <a:srgbClr val="1C1C10"/>
                </a:solidFill>
                <a:effectLst>
                  <a:outerShdw blurRad="38100" dist="38100" dir="2700000" algn="tl">
                    <a:srgbClr val="000000"/>
                  </a:outerShdw>
                </a:effectLst>
                <a:latin typeface="+mj-lt"/>
              </a:rPr>
              <a:t>’Tis</a:t>
            </a:r>
            <a:r>
              <a:rPr lang="en-US" altLang="en-US" sz="2000" dirty="0">
                <a:solidFill>
                  <a:srgbClr val="1C1C10"/>
                </a:solidFill>
                <a:effectLst>
                  <a:outerShdw blurRad="38100" dist="38100" dir="2700000" algn="tl">
                    <a:srgbClr val="000000"/>
                  </a:outerShdw>
                </a:effectLst>
                <a:latin typeface="+mj-lt"/>
              </a:rPr>
              <a:t> of Thee (American Symbols and </a:t>
            </a:r>
            <a:r>
              <a:rPr lang="en-US" altLang="en-US" sz="2000" dirty="0" smtClean="0">
                <a:solidFill>
                  <a:srgbClr val="1C1C10"/>
                </a:solidFill>
                <a:effectLst>
                  <a:outerShdw blurRad="38100" dist="38100" dir="2700000" algn="tl">
                    <a:srgbClr val="000000"/>
                  </a:outerShdw>
                </a:effectLst>
                <a:latin typeface="+mj-lt"/>
              </a:rPr>
              <a:t>Famous Americans</a:t>
            </a:r>
            <a:r>
              <a:rPr lang="en-US" altLang="en-US" sz="2000" dirty="0">
                <a:solidFill>
                  <a:srgbClr val="1C1C10"/>
                </a:solidFill>
                <a:effectLst>
                  <a:outerShdw blurRad="38100" dist="38100" dir="2700000" algn="tl">
                    <a:srgbClr val="000000"/>
                  </a:outerShdw>
                </a:effectLst>
                <a:latin typeface="+mj-lt"/>
              </a:rPr>
              <a:t>) </a:t>
            </a:r>
          </a:p>
          <a:p>
            <a:pPr lvl="1">
              <a:lnSpc>
                <a:spcPct val="70000"/>
              </a:lnSpc>
              <a:defRPr/>
            </a:pPr>
            <a:r>
              <a:rPr lang="en-US" altLang="en-US" sz="2000" b="1" dirty="0">
                <a:solidFill>
                  <a:srgbClr val="1C1C10"/>
                </a:solidFill>
                <a:effectLst>
                  <a:outerShdw blurRad="38100" dist="38100" dir="2700000" algn="tl">
                    <a:srgbClr val="000000"/>
                  </a:outerShdw>
                </a:effectLst>
                <a:latin typeface="+mj-lt"/>
              </a:rPr>
              <a:t>Unit 4</a:t>
            </a:r>
            <a:r>
              <a:rPr lang="en-US" altLang="en-US" sz="2000" dirty="0">
                <a:solidFill>
                  <a:srgbClr val="1C1C10"/>
                </a:solidFill>
                <a:effectLst>
                  <a:outerShdw blurRad="38100" dist="38100" dir="2700000" algn="tl">
                    <a:srgbClr val="000000"/>
                  </a:outerShdw>
                </a:effectLst>
                <a:latin typeface="+mj-lt"/>
              </a:rPr>
              <a:t>   Maps and Me (Maps, directions, symbols)</a:t>
            </a:r>
          </a:p>
          <a:p>
            <a:pPr>
              <a:lnSpc>
                <a:spcPct val="70000"/>
              </a:lnSpc>
              <a:buFontTx/>
              <a:buChar char="•"/>
              <a:defRPr/>
            </a:pPr>
            <a:endParaRPr lang="en-US" altLang="en-US" sz="2000" b="1" dirty="0" smtClean="0">
              <a:solidFill>
                <a:srgbClr val="1C1C10"/>
              </a:solidFill>
              <a:effectLst>
                <a:outerShdw blurRad="38100" dist="38100" dir="2700000" algn="tl">
                  <a:srgbClr val="000000"/>
                </a:outerShdw>
              </a:effectLst>
              <a:latin typeface="+mj-lt"/>
            </a:endParaRPr>
          </a:p>
          <a:p>
            <a:pPr>
              <a:lnSpc>
                <a:spcPct val="70000"/>
              </a:lnSpc>
              <a:buFontTx/>
              <a:buChar char="•"/>
              <a:defRPr/>
            </a:pPr>
            <a:r>
              <a:rPr lang="en-US" altLang="en-US" sz="2000" b="1" dirty="0" smtClean="0">
                <a:solidFill>
                  <a:srgbClr val="1C1C10"/>
                </a:solidFill>
                <a:effectLst>
                  <a:outerShdw blurRad="38100" dist="38100" dir="2700000" algn="tl">
                    <a:srgbClr val="000000"/>
                  </a:outerShdw>
                </a:effectLst>
                <a:latin typeface="+mj-lt"/>
              </a:rPr>
              <a:t>Science</a:t>
            </a:r>
            <a:endParaRPr lang="en-US" altLang="en-US" sz="2000" b="1" dirty="0">
              <a:solidFill>
                <a:srgbClr val="1C1C10"/>
              </a:solidFill>
              <a:effectLst>
                <a:outerShdw blurRad="38100" dist="38100" dir="2700000" algn="tl">
                  <a:srgbClr val="000000"/>
                </a:outerShdw>
              </a:effectLst>
              <a:latin typeface="+mj-lt"/>
            </a:endParaRPr>
          </a:p>
          <a:p>
            <a:pPr lvl="1">
              <a:lnSpc>
                <a:spcPct val="70000"/>
              </a:lnSpc>
              <a:buNone/>
              <a:defRPr/>
            </a:pPr>
            <a:r>
              <a:rPr lang="en-US" altLang="en-US" sz="2000" dirty="0">
                <a:solidFill>
                  <a:srgbClr val="1C1C10"/>
                </a:solidFill>
                <a:effectLst>
                  <a:outerShdw blurRad="38100" dist="38100" dir="2700000" algn="tl">
                    <a:srgbClr val="000000"/>
                  </a:outerShdw>
                </a:effectLst>
                <a:latin typeface="+mj-lt"/>
              </a:rPr>
              <a:t>     Unit 1  What is a Scientist/Engineer?  </a:t>
            </a:r>
          </a:p>
          <a:p>
            <a:pPr lvl="1">
              <a:lnSpc>
                <a:spcPct val="70000"/>
              </a:lnSpc>
              <a:buNone/>
              <a:defRPr/>
            </a:pPr>
            <a:r>
              <a:rPr lang="en-US" altLang="en-US" sz="2000" dirty="0">
                <a:solidFill>
                  <a:srgbClr val="1C1C10"/>
                </a:solidFill>
                <a:effectLst>
                  <a:outerShdw blurRad="38100" dist="38100" dir="2700000" algn="tl">
                    <a:srgbClr val="000000"/>
                  </a:outerShdw>
                </a:effectLst>
                <a:latin typeface="+mj-lt"/>
              </a:rPr>
              <a:t>     Unit 2  Weather and </a:t>
            </a:r>
            <a:r>
              <a:rPr lang="en-US" altLang="en-US" sz="2000" dirty="0" smtClean="0">
                <a:solidFill>
                  <a:srgbClr val="1C1C10"/>
                </a:solidFill>
                <a:effectLst>
                  <a:outerShdw blurRad="38100" dist="38100" dir="2700000" algn="tl">
                    <a:srgbClr val="000000"/>
                  </a:outerShdw>
                </a:effectLst>
                <a:latin typeface="+mj-lt"/>
              </a:rPr>
              <a:t>Climate</a:t>
            </a:r>
            <a:endParaRPr lang="en-US" altLang="en-US" sz="2000" dirty="0">
              <a:solidFill>
                <a:srgbClr val="1C1C10"/>
              </a:solidFill>
              <a:effectLst>
                <a:outerShdw blurRad="38100" dist="38100" dir="2700000" algn="tl">
                  <a:srgbClr val="000000"/>
                </a:outerShdw>
              </a:effectLst>
              <a:latin typeface="+mj-lt"/>
            </a:endParaRPr>
          </a:p>
          <a:p>
            <a:pPr lvl="1">
              <a:lnSpc>
                <a:spcPct val="70000"/>
              </a:lnSpc>
              <a:buNone/>
              <a:defRPr/>
            </a:pPr>
            <a:r>
              <a:rPr lang="en-US" altLang="en-US" sz="2000" dirty="0">
                <a:solidFill>
                  <a:srgbClr val="1C1C10"/>
                </a:solidFill>
                <a:effectLst>
                  <a:outerShdw blurRad="38100" dist="38100" dir="2700000" algn="tl">
                    <a:srgbClr val="000000"/>
                  </a:outerShdw>
                </a:effectLst>
                <a:latin typeface="+mj-lt"/>
              </a:rPr>
              <a:t>     Unit 3  Pushes and </a:t>
            </a:r>
            <a:r>
              <a:rPr lang="en-US" altLang="en-US" sz="2000" dirty="0" smtClean="0">
                <a:solidFill>
                  <a:srgbClr val="1C1C10"/>
                </a:solidFill>
                <a:effectLst>
                  <a:outerShdw blurRad="38100" dist="38100" dir="2700000" algn="tl">
                    <a:srgbClr val="000000"/>
                  </a:outerShdw>
                </a:effectLst>
                <a:latin typeface="+mj-lt"/>
              </a:rPr>
              <a:t>Pulls---</a:t>
            </a:r>
            <a:r>
              <a:rPr lang="en-US" altLang="en-US" sz="2000" b="1" dirty="0" smtClean="0">
                <a:solidFill>
                  <a:srgbClr val="1C1C10"/>
                </a:solidFill>
                <a:effectLst>
                  <a:outerShdw blurRad="38100" dist="38100" dir="2700000" algn="tl">
                    <a:srgbClr val="000000"/>
                  </a:outerShdw>
                </a:effectLst>
                <a:latin typeface="+mj-lt"/>
              </a:rPr>
              <a:t>Save toilet paper rolls!!!</a:t>
            </a:r>
            <a:endParaRPr lang="en-US" altLang="en-US" sz="2000" dirty="0">
              <a:solidFill>
                <a:srgbClr val="1C1C10"/>
              </a:solidFill>
              <a:effectLst>
                <a:outerShdw blurRad="38100" dist="38100" dir="2700000" algn="tl">
                  <a:srgbClr val="000000"/>
                </a:outerShdw>
              </a:effectLst>
              <a:latin typeface="+mj-lt"/>
            </a:endParaRPr>
          </a:p>
          <a:p>
            <a:pPr lvl="1">
              <a:lnSpc>
                <a:spcPct val="70000"/>
              </a:lnSpc>
              <a:buNone/>
              <a:defRPr/>
            </a:pPr>
            <a:r>
              <a:rPr lang="en-US" altLang="en-US" sz="2000" dirty="0">
                <a:solidFill>
                  <a:srgbClr val="1C1C10"/>
                </a:solidFill>
                <a:effectLst>
                  <a:outerShdw blurRad="38100" dist="38100" dir="2700000" algn="tl">
                    <a:srgbClr val="000000"/>
                  </a:outerShdw>
                </a:effectLst>
                <a:latin typeface="+mj-lt"/>
              </a:rPr>
              <a:t>     Unit 4  </a:t>
            </a:r>
            <a:r>
              <a:rPr lang="en-US" altLang="en-US" sz="2000" dirty="0" smtClean="0">
                <a:solidFill>
                  <a:srgbClr val="1C1C10"/>
                </a:solidFill>
                <a:effectLst>
                  <a:outerShdw blurRad="38100" dist="38100" dir="2700000" algn="tl">
                    <a:srgbClr val="000000"/>
                  </a:outerShdw>
                </a:effectLst>
                <a:latin typeface="+mj-lt"/>
              </a:rPr>
              <a:t>Ecosystems</a:t>
            </a:r>
            <a:endParaRPr lang="en-US" altLang="en-US" sz="2000" b="1" dirty="0" smtClean="0">
              <a:solidFill>
                <a:srgbClr val="1C1C10"/>
              </a:solidFill>
              <a:effectLst>
                <a:outerShdw blurRad="38100" dist="38100" dir="2700000" algn="tl">
                  <a:srgbClr val="000000"/>
                </a:outerShdw>
              </a:effectLst>
              <a:latin typeface="+mj-lt"/>
            </a:endParaRPr>
          </a:p>
          <a:p>
            <a:pPr>
              <a:lnSpc>
                <a:spcPct val="70000"/>
              </a:lnSpc>
              <a:buFontTx/>
              <a:buChar char="•"/>
              <a:defRPr/>
            </a:pPr>
            <a:r>
              <a:rPr lang="en-US" altLang="en-US" sz="2000" b="1" dirty="0" smtClean="0">
                <a:solidFill>
                  <a:srgbClr val="1C1C10"/>
                </a:solidFill>
                <a:effectLst>
                  <a:outerShdw blurRad="38100" dist="38100" dir="2700000" algn="tl">
                    <a:srgbClr val="000000"/>
                  </a:outerShdw>
                </a:effectLst>
                <a:latin typeface="+mj-lt"/>
              </a:rPr>
              <a:t>Health</a:t>
            </a:r>
            <a:endParaRPr lang="en-US" altLang="en-US" sz="2000" b="1" dirty="0">
              <a:solidFill>
                <a:srgbClr val="1C1C10"/>
              </a:solidFill>
              <a:effectLst>
                <a:outerShdw blurRad="38100" dist="38100" dir="2700000" algn="tl">
                  <a:srgbClr val="000000"/>
                </a:outerShdw>
              </a:effectLst>
              <a:latin typeface="+mj-lt"/>
            </a:endParaRPr>
          </a:p>
          <a:p>
            <a:pPr lvl="1">
              <a:lnSpc>
                <a:spcPct val="70000"/>
              </a:lnSpc>
              <a:buFont typeface="Arial" charset="0"/>
              <a:buChar char="•"/>
              <a:defRPr/>
            </a:pPr>
            <a:r>
              <a:rPr lang="en-US" altLang="en-US" sz="2000" dirty="0">
                <a:solidFill>
                  <a:srgbClr val="1C1C10"/>
                </a:solidFill>
                <a:effectLst>
                  <a:outerShdw blurRad="38100" dist="38100" dir="2700000" algn="tl">
                    <a:srgbClr val="000000"/>
                  </a:outerShdw>
                </a:effectLst>
                <a:latin typeface="+mj-lt"/>
              </a:rPr>
              <a:t>Social and Emotional, Nutrition and Fitness, Safety, Injury and Illness </a:t>
            </a:r>
            <a:r>
              <a:rPr lang="en-US" altLang="en-US" sz="2000" dirty="0" smtClean="0">
                <a:solidFill>
                  <a:srgbClr val="1C1C10"/>
                </a:solidFill>
                <a:effectLst>
                  <a:outerShdw blurRad="38100" dist="38100" dir="2700000" algn="tl">
                    <a:srgbClr val="000000"/>
                  </a:outerShdw>
                </a:effectLst>
                <a:latin typeface="+mj-lt"/>
              </a:rPr>
              <a:t>Prevention</a:t>
            </a:r>
          </a:p>
          <a:p>
            <a:pPr lvl="1">
              <a:lnSpc>
                <a:spcPct val="70000"/>
              </a:lnSpc>
              <a:buFont typeface="Arial" charset="0"/>
              <a:buChar char="•"/>
              <a:defRPr/>
            </a:pPr>
            <a:endParaRPr lang="en-US" altLang="en-US" sz="2000" dirty="0">
              <a:solidFill>
                <a:srgbClr val="1C1C10"/>
              </a:solidFill>
              <a:effectLst>
                <a:outerShdw blurRad="38100" dist="38100" dir="2700000" algn="tl">
                  <a:srgbClr val="000000"/>
                </a:outerShdw>
              </a:effectLst>
              <a:latin typeface="+mj-lt"/>
            </a:endParaRPr>
          </a:p>
          <a:p>
            <a:pPr lvl="1">
              <a:lnSpc>
                <a:spcPct val="70000"/>
              </a:lnSpc>
              <a:buFont typeface="Arial" charset="0"/>
              <a:buChar char="•"/>
              <a:defRPr/>
            </a:pPr>
            <a:r>
              <a:rPr lang="en-US" altLang="en-US" sz="2000" dirty="0" smtClean="0">
                <a:solidFill>
                  <a:srgbClr val="1C1C10"/>
                </a:solidFill>
                <a:effectLst>
                  <a:outerShdw blurRad="38100" dist="38100" dir="2700000" algn="tl">
                    <a:srgbClr val="000000"/>
                  </a:outerShdw>
                </a:effectLst>
                <a:latin typeface="+mj-lt"/>
                <a:hlinkClick r:id="rId2"/>
              </a:rPr>
              <a:t>https://hcpss.instructure.com/courses/34447</a:t>
            </a:r>
            <a:r>
              <a:rPr lang="en-US" altLang="en-US" sz="2000" dirty="0" smtClean="0">
                <a:solidFill>
                  <a:srgbClr val="1C1C10"/>
                </a:solidFill>
                <a:effectLst>
                  <a:outerShdw blurRad="38100" dist="38100" dir="2700000" algn="tl">
                    <a:srgbClr val="000000"/>
                  </a:outerShdw>
                </a:effectLst>
                <a:latin typeface="+mj-lt"/>
              </a:rPr>
              <a:t> for more curriculum resources</a:t>
            </a:r>
            <a:endParaRPr lang="en-US" altLang="en-US" sz="2000" dirty="0">
              <a:solidFill>
                <a:srgbClr val="1C1C10"/>
              </a:solidFill>
              <a:effectLst>
                <a:outerShdw blurRad="38100" dist="38100" dir="2700000" algn="tl">
                  <a:srgbClr val="000000"/>
                </a:outerShdw>
              </a:effectLst>
              <a:latin typeface="+mj-lt"/>
            </a:endParaRPr>
          </a:p>
          <a:p>
            <a:endParaRPr lang="en-US" sz="2400" dirty="0"/>
          </a:p>
        </p:txBody>
      </p:sp>
      <p:pic>
        <p:nvPicPr>
          <p:cNvPr id="4" name="Picture 3"/>
          <p:cNvPicPr>
            <a:picLocks noChangeAspect="1"/>
          </p:cNvPicPr>
          <p:nvPr/>
        </p:nvPicPr>
        <p:blipFill>
          <a:blip r:embed="rId3"/>
          <a:stretch>
            <a:fillRect/>
          </a:stretch>
        </p:blipFill>
        <p:spPr>
          <a:xfrm>
            <a:off x="7106771" y="3008780"/>
            <a:ext cx="3733800" cy="2171700"/>
          </a:xfrm>
          <a:prstGeom prst="rect">
            <a:avLst/>
          </a:prstGeom>
        </p:spPr>
      </p:pic>
    </p:spTree>
    <p:extLst>
      <p:ext uri="{BB962C8B-B14F-4D97-AF65-F5344CB8AC3E}">
        <p14:creationId xmlns:p14="http://schemas.microsoft.com/office/powerpoint/2010/main" val="4897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838200" y="134937"/>
            <a:ext cx="10515600" cy="1690688"/>
          </a:xfrm>
          <a:prstGeom prst="rect">
            <a:avLst/>
          </a:prstGeom>
          <a:solidFill>
            <a:schemeClr val="accent5">
              <a:lumMod val="40000"/>
              <a:lumOff val="6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t>    </a:t>
            </a:r>
            <a:br>
              <a:rPr lang="en-US" smtClean="0"/>
            </a:br>
            <a:r>
              <a:rPr lang="en-US" smtClean="0">
                <a:hlinkClick r:id="rId2"/>
              </a:rPr>
              <a:t>Ready Rosie</a:t>
            </a:r>
            <a:r>
              <a:rPr lang="en-US" smtClean="0"/>
              <a:t/>
            </a:r>
            <a:br>
              <a:rPr lang="en-US" smtClean="0"/>
            </a:b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10515599" cy="4897905"/>
          </a:xfrm>
          <a:prstGeom prst="rect">
            <a:avLst/>
          </a:prstGeom>
        </p:spPr>
      </p:pic>
    </p:spTree>
    <p:extLst>
      <p:ext uri="{BB962C8B-B14F-4D97-AF65-F5344CB8AC3E}">
        <p14:creationId xmlns:p14="http://schemas.microsoft.com/office/powerpoint/2010/main" val="411492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p>
            <a:r>
              <a:rPr lang="en-US" dirty="0" smtClean="0"/>
              <a:t>                      Related Arts Classes</a:t>
            </a:r>
            <a:endParaRPr lang="en-US" dirty="0"/>
          </a:p>
        </p:txBody>
      </p:sp>
      <p:sp>
        <p:nvSpPr>
          <p:cNvPr id="3" name="Content Placeholder 2"/>
          <p:cNvSpPr>
            <a:spLocks noGrp="1"/>
          </p:cNvSpPr>
          <p:nvPr>
            <p:ph idx="1"/>
          </p:nvPr>
        </p:nvSpPr>
        <p:spPr>
          <a:solidFill>
            <a:schemeClr val="accent3">
              <a:lumMod val="40000"/>
              <a:lumOff val="60000"/>
            </a:schemeClr>
          </a:solidFill>
        </p:spPr>
        <p:txBody>
          <a:bodyPr/>
          <a:lstStyle/>
          <a:p>
            <a:r>
              <a:rPr lang="en-US" b="1" dirty="0" smtClean="0"/>
              <a:t>Art</a:t>
            </a:r>
            <a:r>
              <a:rPr lang="en-US" dirty="0" smtClean="0"/>
              <a:t>: will do painting and clay so dress appropriately.</a:t>
            </a:r>
            <a:endParaRPr lang="en-US" b="1" dirty="0"/>
          </a:p>
          <a:p>
            <a:r>
              <a:rPr lang="en-US" b="1" dirty="0" smtClean="0"/>
              <a:t>Media</a:t>
            </a:r>
            <a:r>
              <a:rPr lang="en-US" dirty="0" smtClean="0"/>
              <a:t>: students will check out books weekly.  Must be returned to check out a new book.</a:t>
            </a:r>
          </a:p>
          <a:p>
            <a:r>
              <a:rPr lang="en-US" b="1" dirty="0" smtClean="0"/>
              <a:t>Music: </a:t>
            </a:r>
            <a:r>
              <a:rPr lang="en-US" dirty="0" smtClean="0"/>
              <a:t>will learn songs, rhythm, instruments, patterns.</a:t>
            </a:r>
            <a:endParaRPr lang="en-US" b="1" dirty="0" smtClean="0"/>
          </a:p>
          <a:p>
            <a:r>
              <a:rPr lang="en-US" b="1" dirty="0" smtClean="0"/>
              <a:t>PE</a:t>
            </a:r>
            <a:r>
              <a:rPr lang="en-US" dirty="0" smtClean="0"/>
              <a:t>: students must wear appropriate shoes to participate.</a:t>
            </a:r>
            <a:endParaRPr lang="en-US" dirty="0"/>
          </a:p>
        </p:txBody>
      </p:sp>
      <p:pic>
        <p:nvPicPr>
          <p:cNvPr id="4" name="Picture 3"/>
          <p:cNvPicPr>
            <a:picLocks noChangeAspect="1"/>
          </p:cNvPicPr>
          <p:nvPr/>
        </p:nvPicPr>
        <p:blipFill>
          <a:blip r:embed="rId2"/>
          <a:stretch>
            <a:fillRect/>
          </a:stretch>
        </p:blipFill>
        <p:spPr>
          <a:xfrm>
            <a:off x="1174378" y="4400548"/>
            <a:ext cx="2294964" cy="1507939"/>
          </a:xfrm>
          <a:prstGeom prst="rect">
            <a:avLst/>
          </a:prstGeom>
        </p:spPr>
      </p:pic>
      <p:pic>
        <p:nvPicPr>
          <p:cNvPr id="5" name="Picture 4"/>
          <p:cNvPicPr>
            <a:picLocks noChangeAspect="1"/>
          </p:cNvPicPr>
          <p:nvPr/>
        </p:nvPicPr>
        <p:blipFill>
          <a:blip r:embed="rId3"/>
          <a:stretch>
            <a:fillRect/>
          </a:stretch>
        </p:blipFill>
        <p:spPr>
          <a:xfrm>
            <a:off x="8803343" y="431894"/>
            <a:ext cx="2097740" cy="1192023"/>
          </a:xfrm>
          <a:prstGeom prst="rect">
            <a:avLst/>
          </a:prstGeom>
        </p:spPr>
      </p:pic>
      <p:pic>
        <p:nvPicPr>
          <p:cNvPr id="6" name="Picture 5"/>
          <p:cNvPicPr>
            <a:picLocks noChangeAspect="1"/>
          </p:cNvPicPr>
          <p:nvPr/>
        </p:nvPicPr>
        <p:blipFill>
          <a:blip r:embed="rId4"/>
          <a:stretch>
            <a:fillRect/>
          </a:stretch>
        </p:blipFill>
        <p:spPr>
          <a:xfrm>
            <a:off x="4977654" y="4274481"/>
            <a:ext cx="2770094" cy="1760071"/>
          </a:xfrm>
          <a:prstGeom prst="rect">
            <a:avLst/>
          </a:prstGeom>
        </p:spPr>
      </p:pic>
      <p:pic>
        <p:nvPicPr>
          <p:cNvPr id="7" name="Picture 6"/>
          <p:cNvPicPr>
            <a:picLocks noChangeAspect="1"/>
          </p:cNvPicPr>
          <p:nvPr/>
        </p:nvPicPr>
        <p:blipFill>
          <a:blip r:embed="rId5"/>
          <a:stretch>
            <a:fillRect/>
          </a:stretch>
        </p:blipFill>
        <p:spPr>
          <a:xfrm>
            <a:off x="9256060" y="4161863"/>
            <a:ext cx="1938618" cy="1746623"/>
          </a:xfrm>
          <a:prstGeom prst="rect">
            <a:avLst/>
          </a:prstGeom>
        </p:spPr>
      </p:pic>
    </p:spTree>
    <p:extLst>
      <p:ext uri="{BB962C8B-B14F-4D97-AF65-F5344CB8AC3E}">
        <p14:creationId xmlns:p14="http://schemas.microsoft.com/office/powerpoint/2010/main" val="1871538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46FE"/>
          </a:solidFill>
        </p:spPr>
        <p:txBody>
          <a:bodyPr/>
          <a:lstStyle/>
          <a:p>
            <a:r>
              <a:rPr lang="en-US" dirty="0" smtClean="0"/>
              <a:t>                      First Day of School</a:t>
            </a:r>
            <a:endParaRPr lang="en-US" dirty="0"/>
          </a:p>
        </p:txBody>
      </p:sp>
      <p:sp>
        <p:nvSpPr>
          <p:cNvPr id="3" name="Content Placeholder 2"/>
          <p:cNvSpPr>
            <a:spLocks noGrp="1"/>
          </p:cNvSpPr>
          <p:nvPr>
            <p:ph idx="1"/>
          </p:nvPr>
        </p:nvSpPr>
        <p:spPr>
          <a:solidFill>
            <a:schemeClr val="accent4">
              <a:lumMod val="60000"/>
              <a:lumOff val="40000"/>
            </a:schemeClr>
          </a:solidFill>
        </p:spPr>
        <p:txBody>
          <a:bodyPr/>
          <a:lstStyle/>
          <a:p>
            <a:r>
              <a:rPr lang="en-US" dirty="0" smtClean="0"/>
              <a:t>Students may enter when the bell rings at 8:40.</a:t>
            </a:r>
          </a:p>
          <a:p>
            <a:r>
              <a:rPr lang="en-US" dirty="0" smtClean="0"/>
              <a:t>All Kindergarten students will meet in the cafeteria on the first 2 days of school (Tuesday and Wednesday)</a:t>
            </a:r>
          </a:p>
          <a:p>
            <a:r>
              <a:rPr lang="en-US" dirty="0" smtClean="0"/>
              <a:t>The rest of the week, students will walk down to the classrooms by themselves.  Staff will support students in the hallway.</a:t>
            </a:r>
          </a:p>
          <a:p>
            <a:r>
              <a:rPr lang="en-US" dirty="0" smtClean="0"/>
              <a:t>Students will be learning lots of routines and will be very tired and hungry when they get home!</a:t>
            </a:r>
          </a:p>
          <a:p>
            <a:r>
              <a:rPr lang="en-US" dirty="0" smtClean="0"/>
              <a:t>Talk with your child about the school day and give time to relax in the evening.</a:t>
            </a:r>
            <a:endParaRPr lang="en-US" dirty="0"/>
          </a:p>
        </p:txBody>
      </p:sp>
      <p:pic>
        <p:nvPicPr>
          <p:cNvPr id="5" name="Picture 4"/>
          <p:cNvPicPr>
            <a:picLocks noChangeAspect="1"/>
          </p:cNvPicPr>
          <p:nvPr/>
        </p:nvPicPr>
        <p:blipFill>
          <a:blip r:embed="rId2"/>
          <a:stretch>
            <a:fillRect/>
          </a:stretch>
        </p:blipFill>
        <p:spPr>
          <a:xfrm>
            <a:off x="7979336" y="365125"/>
            <a:ext cx="1339476" cy="1325563"/>
          </a:xfrm>
          <a:prstGeom prst="rect">
            <a:avLst/>
          </a:prstGeom>
        </p:spPr>
      </p:pic>
      <p:pic>
        <p:nvPicPr>
          <p:cNvPr id="7" name="Picture 6"/>
          <p:cNvPicPr>
            <a:picLocks noChangeAspect="1"/>
          </p:cNvPicPr>
          <p:nvPr/>
        </p:nvPicPr>
        <p:blipFill>
          <a:blip r:embed="rId3"/>
          <a:stretch>
            <a:fillRect/>
          </a:stretch>
        </p:blipFill>
        <p:spPr>
          <a:xfrm>
            <a:off x="2512358" y="365124"/>
            <a:ext cx="1010771" cy="1325563"/>
          </a:xfrm>
          <a:prstGeom prst="rect">
            <a:avLst/>
          </a:prstGeom>
        </p:spPr>
      </p:pic>
    </p:spTree>
    <p:extLst>
      <p:ext uri="{BB962C8B-B14F-4D97-AF65-F5344CB8AC3E}">
        <p14:creationId xmlns:p14="http://schemas.microsoft.com/office/powerpoint/2010/main" val="584261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                 Let’s go see the classrooms!</a:t>
            </a:r>
            <a:endParaRPr lang="en-US" dirty="0"/>
          </a:p>
        </p:txBody>
      </p:sp>
      <p:sp>
        <p:nvSpPr>
          <p:cNvPr id="3" name="Content Placeholder 2"/>
          <p:cNvSpPr>
            <a:spLocks noGrp="1"/>
          </p:cNvSpPr>
          <p:nvPr>
            <p:ph idx="1"/>
          </p:nvPr>
        </p:nvSpPr>
        <p:spPr>
          <a:solidFill>
            <a:srgbClr val="FF9A0F"/>
          </a:solidFill>
        </p:spPr>
        <p:txBody>
          <a:bodyPr/>
          <a:lstStyle/>
          <a:p>
            <a:r>
              <a:rPr lang="en-US" dirty="0" smtClean="0"/>
              <a:t>While in the classroom, please check that your child’s name is spelled correctly.  If your child has a nickname that they prefer please let us know so we can make corrections.</a:t>
            </a:r>
          </a:p>
          <a:p>
            <a:r>
              <a:rPr lang="en-US" dirty="0" smtClean="0"/>
              <a:t>Please fill out the transportation paper so we know where each child will be going at the end of the day.</a:t>
            </a:r>
          </a:p>
          <a:p>
            <a:r>
              <a:rPr lang="en-US" dirty="0" smtClean="0"/>
              <a:t>If you have brought your child’s school supplies you can drop them off in the classroom.</a:t>
            </a:r>
          </a:p>
          <a:p>
            <a:r>
              <a:rPr lang="en-US" b="1" dirty="0" smtClean="0"/>
              <a:t>OPEN HOUSE TOMORROW 1:30   BRING YOUR CHILD TO MEET THE TEACHER AND SEE THE CLASSROOM</a:t>
            </a:r>
            <a:endParaRPr lang="en-US" b="1" dirty="0"/>
          </a:p>
        </p:txBody>
      </p:sp>
    </p:spTree>
    <p:extLst>
      <p:ext uri="{BB962C8B-B14F-4D97-AF65-F5344CB8AC3E}">
        <p14:creationId xmlns:p14="http://schemas.microsoft.com/office/powerpoint/2010/main" val="1713134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0FCFA"/>
          </a:solidFill>
        </p:spPr>
        <p:txBody>
          <a:bodyPr/>
          <a:lstStyle/>
          <a:p>
            <a:r>
              <a:rPr lang="en-US" dirty="0" smtClean="0"/>
              <a:t>                 </a:t>
            </a:r>
            <a:r>
              <a:rPr lang="en-US" b="1" dirty="0" smtClean="0"/>
              <a:t>THANK YOU FOR COMING!</a:t>
            </a:r>
            <a:endParaRPr lang="en-US" b="1" dirty="0"/>
          </a:p>
        </p:txBody>
      </p:sp>
      <p:sp>
        <p:nvSpPr>
          <p:cNvPr id="3" name="Content Placeholder 2"/>
          <p:cNvSpPr>
            <a:spLocks noGrp="1"/>
          </p:cNvSpPr>
          <p:nvPr>
            <p:ph idx="1"/>
          </p:nvPr>
        </p:nvSpPr>
        <p:spPr>
          <a:solidFill>
            <a:srgbClr val="00B0F0"/>
          </a:solidFill>
        </p:spPr>
        <p:txBody>
          <a:bodyPr/>
          <a:lstStyle/>
          <a:p>
            <a:r>
              <a:rPr lang="en-US" dirty="0" smtClean="0"/>
              <a:t>We are looking forward to a great year of learning together!</a:t>
            </a:r>
            <a:endParaRPr lang="en-US" dirty="0"/>
          </a:p>
        </p:txBody>
      </p:sp>
      <p:pic>
        <p:nvPicPr>
          <p:cNvPr id="4" name="Picture 3"/>
          <p:cNvPicPr>
            <a:picLocks noChangeAspect="1"/>
          </p:cNvPicPr>
          <p:nvPr/>
        </p:nvPicPr>
        <p:blipFill>
          <a:blip r:embed="rId2"/>
          <a:stretch>
            <a:fillRect/>
          </a:stretch>
        </p:blipFill>
        <p:spPr>
          <a:xfrm>
            <a:off x="4102100" y="2783541"/>
            <a:ext cx="3987800" cy="3092823"/>
          </a:xfrm>
          <a:prstGeom prst="rect">
            <a:avLst/>
          </a:prstGeom>
        </p:spPr>
      </p:pic>
    </p:spTree>
    <p:extLst>
      <p:ext uri="{BB962C8B-B14F-4D97-AF65-F5344CB8AC3E}">
        <p14:creationId xmlns:p14="http://schemas.microsoft.com/office/powerpoint/2010/main" val="667937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lgn="ctr"/>
            <a:r>
              <a:rPr lang="en-US" dirty="0"/>
              <a:t>Membership Q&amp;A</a:t>
            </a:r>
          </a:p>
        </p:txBody>
      </p:sp>
      <p:sp>
        <p:nvSpPr>
          <p:cNvPr id="4" name="Content Placeholder 3"/>
          <p:cNvSpPr>
            <a:spLocks noGrp="1"/>
          </p:cNvSpPr>
          <p:nvPr>
            <p:ph sz="half" idx="1"/>
          </p:nvPr>
        </p:nvSpPr>
        <p:spPr/>
        <p:txBody>
          <a:bodyPr>
            <a:normAutofit fontScale="92500" lnSpcReduction="20000"/>
          </a:bodyPr>
          <a:lstStyle/>
          <a:p>
            <a:r>
              <a:rPr lang="en-US" dirty="0"/>
              <a:t>How much is it to be a member of the PTA?</a:t>
            </a:r>
          </a:p>
          <a:p>
            <a:pPr lvl="1"/>
            <a:r>
              <a:rPr lang="en-US" dirty="0"/>
              <a:t>$10 per person, per year</a:t>
            </a:r>
          </a:p>
          <a:p>
            <a:r>
              <a:rPr lang="en-US" dirty="0"/>
              <a:t>What does membership mean?</a:t>
            </a:r>
          </a:p>
          <a:p>
            <a:pPr lvl="1"/>
            <a:r>
              <a:rPr lang="en-US" dirty="0"/>
              <a:t>Membership means you are able to vote on PTA matters at our monthly meetings</a:t>
            </a:r>
          </a:p>
          <a:p>
            <a:r>
              <a:rPr lang="en-US" dirty="0"/>
              <a:t>When are the PTA meetings?</a:t>
            </a:r>
          </a:p>
          <a:p>
            <a:pPr lvl="1"/>
            <a:r>
              <a:rPr lang="en-US" dirty="0"/>
              <a:t>First Wednesday of every month (except September and January) at 7pm in the Media Center</a:t>
            </a:r>
          </a:p>
          <a:p>
            <a:r>
              <a:rPr lang="en-US" dirty="0"/>
              <a:t>Are meetings mandatory?</a:t>
            </a:r>
          </a:p>
          <a:p>
            <a:pPr lvl="1"/>
            <a:r>
              <a:rPr lang="en-US" dirty="0"/>
              <a:t>NO!</a:t>
            </a:r>
          </a:p>
          <a:p>
            <a:endParaRPr lang="en-US" dirty="0"/>
          </a:p>
        </p:txBody>
      </p:sp>
      <p:sp>
        <p:nvSpPr>
          <p:cNvPr id="5" name="Content Placeholder 4"/>
          <p:cNvSpPr>
            <a:spLocks noGrp="1"/>
          </p:cNvSpPr>
          <p:nvPr>
            <p:ph sz="half" idx="2"/>
          </p:nvPr>
        </p:nvSpPr>
        <p:spPr/>
        <p:txBody>
          <a:bodyPr>
            <a:normAutofit fontScale="92500" lnSpcReduction="20000"/>
          </a:bodyPr>
          <a:lstStyle/>
          <a:p>
            <a:r>
              <a:rPr lang="en-US" dirty="0"/>
              <a:t>Do I have to be a member to volunteer at PTA events?</a:t>
            </a:r>
          </a:p>
          <a:p>
            <a:pPr lvl="1"/>
            <a:r>
              <a:rPr lang="en-US" dirty="0"/>
              <a:t>NO!</a:t>
            </a:r>
          </a:p>
          <a:p>
            <a:r>
              <a:rPr lang="en-US" dirty="0"/>
              <a:t>Do I have to volunteer a certain number of times as a member?</a:t>
            </a:r>
          </a:p>
          <a:p>
            <a:pPr lvl="1"/>
            <a:r>
              <a:rPr lang="en-US" dirty="0"/>
              <a:t>NO! We will take all the time you can give. We recognize that people work and so do most of us!</a:t>
            </a:r>
          </a:p>
          <a:p>
            <a:r>
              <a:rPr lang="en-US" dirty="0"/>
              <a:t>Who attends the PTA meetings?</a:t>
            </a:r>
          </a:p>
          <a:p>
            <a:pPr lvl="1"/>
            <a:r>
              <a:rPr lang="en-US" dirty="0"/>
              <a:t>Parents, grandparents, relatives and best of all, our Principal Mrs. Leader and Assistant Principal Mrs. Fowlkes </a:t>
            </a:r>
          </a:p>
          <a:p>
            <a:endParaRPr lang="en-US" dirty="0"/>
          </a:p>
        </p:txBody>
      </p:sp>
    </p:spTree>
    <p:extLst>
      <p:ext uri="{BB962C8B-B14F-4D97-AF65-F5344CB8AC3E}">
        <p14:creationId xmlns:p14="http://schemas.microsoft.com/office/powerpoint/2010/main" val="170308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lgn="ctr"/>
            <a:r>
              <a:rPr lang="en-US" dirty="0"/>
              <a:t>What does the PTA do?</a:t>
            </a:r>
          </a:p>
        </p:txBody>
      </p:sp>
      <p:sp>
        <p:nvSpPr>
          <p:cNvPr id="4" name="Content Placeholder 3"/>
          <p:cNvSpPr>
            <a:spLocks noGrp="1"/>
          </p:cNvSpPr>
          <p:nvPr>
            <p:ph sz="half" idx="1"/>
          </p:nvPr>
        </p:nvSpPr>
        <p:spPr/>
        <p:txBody>
          <a:bodyPr>
            <a:normAutofit lnSpcReduction="10000"/>
          </a:bodyPr>
          <a:lstStyle/>
          <a:p>
            <a:r>
              <a:rPr lang="en-US" b="1" dirty="0"/>
              <a:t>Fundraising</a:t>
            </a:r>
          </a:p>
          <a:p>
            <a:pPr lvl="1"/>
            <a:r>
              <a:rPr lang="en-US" dirty="0"/>
              <a:t>Dine Out Nights, Fall/Spring Fundraisers, Box Tops for Education, Spirit Wear</a:t>
            </a:r>
          </a:p>
          <a:p>
            <a:r>
              <a:rPr lang="en-US" b="1" dirty="0"/>
              <a:t>Enrichment</a:t>
            </a:r>
          </a:p>
          <a:p>
            <a:pPr lvl="1"/>
            <a:r>
              <a:rPr lang="en-US" dirty="0"/>
              <a:t>Book Fairs, Science Fair</a:t>
            </a:r>
          </a:p>
          <a:p>
            <a:r>
              <a:rPr lang="en-US" b="1" dirty="0"/>
              <a:t>Wellness</a:t>
            </a:r>
          </a:p>
          <a:p>
            <a:pPr lvl="1"/>
            <a:r>
              <a:rPr lang="en-US" dirty="0"/>
              <a:t>Family 5K And Family Fun Run</a:t>
            </a:r>
          </a:p>
          <a:p>
            <a:r>
              <a:rPr lang="en-US" b="1" dirty="0"/>
              <a:t>Social Activities</a:t>
            </a:r>
          </a:p>
          <a:p>
            <a:pPr lvl="1"/>
            <a:r>
              <a:rPr lang="en-US" dirty="0"/>
              <a:t>Paint Nights, Dances, Movie Nights, Bingo Night</a:t>
            </a:r>
          </a:p>
          <a:p>
            <a:endParaRPr lang="en-US" dirty="0"/>
          </a:p>
        </p:txBody>
      </p:sp>
      <p:sp>
        <p:nvSpPr>
          <p:cNvPr id="5" name="Content Placeholder 4"/>
          <p:cNvSpPr>
            <a:spLocks noGrp="1"/>
          </p:cNvSpPr>
          <p:nvPr>
            <p:ph sz="half" idx="2"/>
          </p:nvPr>
        </p:nvSpPr>
        <p:spPr/>
        <p:txBody>
          <a:bodyPr>
            <a:normAutofit lnSpcReduction="10000"/>
          </a:bodyPr>
          <a:lstStyle/>
          <a:p>
            <a:r>
              <a:rPr lang="en-US" b="1" dirty="0"/>
              <a:t>Staff Appreciation</a:t>
            </a:r>
          </a:p>
          <a:p>
            <a:pPr lvl="1"/>
            <a:r>
              <a:rPr lang="en-US" dirty="0"/>
              <a:t>Back to School Teacher Breakfast, Conference Dinners, Teacher Appreciation Week</a:t>
            </a:r>
          </a:p>
          <a:p>
            <a:r>
              <a:rPr lang="en-US" b="1" dirty="0"/>
              <a:t>Community Outreach</a:t>
            </a:r>
          </a:p>
          <a:p>
            <a:pPr lvl="1"/>
            <a:r>
              <a:rPr lang="en-US" dirty="0"/>
              <a:t>Mobile Food Pantry</a:t>
            </a:r>
          </a:p>
          <a:p>
            <a:r>
              <a:rPr lang="en-US" b="1" dirty="0"/>
              <a:t>Funding</a:t>
            </a:r>
          </a:p>
          <a:p>
            <a:pPr lvl="1"/>
            <a:r>
              <a:rPr lang="en-US" dirty="0"/>
              <a:t>Field Trips, Cultural Assemblies. Simulated Congressional Hearings</a:t>
            </a:r>
          </a:p>
          <a:p>
            <a:r>
              <a:rPr lang="en-US" b="1" dirty="0"/>
              <a:t>Publications</a:t>
            </a:r>
          </a:p>
          <a:p>
            <a:pPr lvl="1"/>
            <a:r>
              <a:rPr lang="en-US" dirty="0"/>
              <a:t>Yearbook, School Directory</a:t>
            </a:r>
          </a:p>
        </p:txBody>
      </p:sp>
    </p:spTree>
    <p:extLst>
      <p:ext uri="{BB962C8B-B14F-4D97-AF65-F5344CB8AC3E}">
        <p14:creationId xmlns:p14="http://schemas.microsoft.com/office/powerpoint/2010/main" val="78517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lgn="ctr"/>
            <a:r>
              <a:rPr lang="en-US" dirty="0"/>
              <a:t>What We Need from You</a:t>
            </a:r>
          </a:p>
        </p:txBody>
      </p:sp>
      <p:sp>
        <p:nvSpPr>
          <p:cNvPr id="4" name="Content Placeholder 3"/>
          <p:cNvSpPr>
            <a:spLocks noGrp="1"/>
          </p:cNvSpPr>
          <p:nvPr>
            <p:ph sz="half" idx="1"/>
          </p:nvPr>
        </p:nvSpPr>
        <p:spPr/>
        <p:txBody>
          <a:bodyPr>
            <a:normAutofit/>
          </a:bodyPr>
          <a:lstStyle/>
          <a:p>
            <a:r>
              <a:rPr lang="en-US" dirty="0"/>
              <a:t>Membership!</a:t>
            </a:r>
          </a:p>
          <a:p>
            <a:r>
              <a:rPr lang="en-US" dirty="0"/>
              <a:t>Volunteers!</a:t>
            </a:r>
          </a:p>
          <a:p>
            <a:r>
              <a:rPr lang="en-US" dirty="0"/>
              <a:t>Donations!</a:t>
            </a:r>
          </a:p>
          <a:p>
            <a:r>
              <a:rPr lang="en-US" dirty="0"/>
              <a:t>Ideas!</a:t>
            </a:r>
          </a:p>
          <a:p>
            <a:r>
              <a:rPr lang="en-US" dirty="0"/>
              <a:t>Participation! </a:t>
            </a:r>
          </a:p>
          <a:p>
            <a:endParaRPr lang="en-US" dirty="0"/>
          </a:p>
        </p:txBody>
      </p:sp>
      <p:sp>
        <p:nvSpPr>
          <p:cNvPr id="5" name="Content Placeholder 4"/>
          <p:cNvSpPr>
            <a:spLocks noGrp="1"/>
          </p:cNvSpPr>
          <p:nvPr>
            <p:ph sz="half" idx="2"/>
          </p:nvPr>
        </p:nvSpPr>
        <p:spPr/>
        <p:txBody>
          <a:bodyPr>
            <a:normAutofit/>
          </a:bodyPr>
          <a:lstStyle/>
          <a:p>
            <a:r>
              <a:rPr lang="en-US" dirty="0"/>
              <a:t>Current Committee Chair Opportunities:</a:t>
            </a:r>
          </a:p>
          <a:p>
            <a:pPr lvl="1"/>
            <a:r>
              <a:rPr lang="en-US" dirty="0"/>
              <a:t>3</a:t>
            </a:r>
            <a:r>
              <a:rPr lang="en-US" baseline="30000" dirty="0"/>
              <a:t>rd</a:t>
            </a:r>
            <a:r>
              <a:rPr lang="en-US" dirty="0"/>
              <a:t> Grade Daddy/Daughter &amp; Mommy/Son Dance (2/15)</a:t>
            </a:r>
          </a:p>
          <a:p>
            <a:pPr lvl="1"/>
            <a:r>
              <a:rPr lang="en-US" dirty="0"/>
              <a:t>Spring Paint Night (4/19)</a:t>
            </a:r>
          </a:p>
          <a:p>
            <a:pPr lvl="1"/>
            <a:r>
              <a:rPr lang="en-US" dirty="0"/>
              <a:t>PTA Bulletin Board (year round)</a:t>
            </a:r>
          </a:p>
          <a:p>
            <a:endParaRPr lang="en-US" dirty="0"/>
          </a:p>
        </p:txBody>
      </p:sp>
    </p:spTree>
    <p:extLst>
      <p:ext uri="{BB962C8B-B14F-4D97-AF65-F5344CB8AC3E}">
        <p14:creationId xmlns:p14="http://schemas.microsoft.com/office/powerpoint/2010/main" val="275033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2016-01-20 LFES IMG_121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1" y="1063225"/>
            <a:ext cx="5058499" cy="5796367"/>
          </a:xfrm>
          <a:prstGeom prst="rect">
            <a:avLst/>
          </a:prstGeom>
        </p:spPr>
      </p:pic>
      <p:sp>
        <p:nvSpPr>
          <p:cNvPr id="5" name="Title 1"/>
          <p:cNvSpPr txBox="1">
            <a:spLocks/>
          </p:cNvSpPr>
          <p:nvPr/>
        </p:nvSpPr>
        <p:spPr>
          <a:xfrm>
            <a:off x="1524000" y="191385"/>
            <a:ext cx="9144000" cy="871840"/>
          </a:xfrm>
          <a:prstGeom prst="rect">
            <a:avLst/>
          </a:prstGeom>
          <a:solidFill>
            <a:srgbClr val="B8D87A"/>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lnSpcReduction="10000"/>
          </a:bodyPr>
          <a:lstStyle>
            <a:lvl1pPr algn="ctr" defTabSz="457189"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5400" dirty="0">
                <a:solidFill>
                  <a:srgbClr val="1F497D"/>
                </a:solidFill>
              </a:rPr>
              <a:t>Title I</a:t>
            </a:r>
          </a:p>
        </p:txBody>
      </p:sp>
      <p:sp>
        <p:nvSpPr>
          <p:cNvPr id="6" name="TextBox 5"/>
          <p:cNvSpPr txBox="1"/>
          <p:nvPr/>
        </p:nvSpPr>
        <p:spPr>
          <a:xfrm>
            <a:off x="6749522" y="1446000"/>
            <a:ext cx="3918479" cy="3662541"/>
          </a:xfrm>
          <a:prstGeom prst="rect">
            <a:avLst/>
          </a:prstGeom>
          <a:noFill/>
        </p:spPr>
        <p:txBody>
          <a:bodyPr wrap="square" rtlCol="0">
            <a:spAutoFit/>
          </a:bodyPr>
          <a:lstStyle/>
          <a:p>
            <a:pPr marL="285750" indent="-285750" defTabSz="457200">
              <a:lnSpc>
                <a:spcPct val="120000"/>
              </a:lnSpc>
              <a:spcAft>
                <a:spcPts val="2400"/>
              </a:spcAft>
              <a:buFont typeface="Arial"/>
              <a:buChar char="•"/>
            </a:pPr>
            <a:r>
              <a:rPr lang="en-US" sz="3200" dirty="0">
                <a:solidFill>
                  <a:prstClr val="white"/>
                </a:solidFill>
              </a:rPr>
              <a:t>School-wide enhanced programs and services</a:t>
            </a:r>
          </a:p>
          <a:p>
            <a:pPr marL="285750" indent="-285750" defTabSz="457200">
              <a:lnSpc>
                <a:spcPct val="120000"/>
              </a:lnSpc>
              <a:spcAft>
                <a:spcPts val="2400"/>
              </a:spcAft>
              <a:buFont typeface="Arial"/>
              <a:buChar char="•"/>
            </a:pPr>
            <a:r>
              <a:rPr lang="en-US" sz="3200" dirty="0">
                <a:solidFill>
                  <a:prstClr val="white"/>
                </a:solidFill>
              </a:rPr>
              <a:t>Family involvement</a:t>
            </a:r>
          </a:p>
          <a:p>
            <a:pPr marL="285750" indent="-285750" defTabSz="457200">
              <a:lnSpc>
                <a:spcPct val="120000"/>
              </a:lnSpc>
              <a:spcAft>
                <a:spcPts val="2400"/>
              </a:spcAft>
              <a:buFont typeface="Arial"/>
              <a:buChar char="•"/>
            </a:pPr>
            <a:endParaRPr lang="en-US" sz="3200" dirty="0">
              <a:solidFill>
                <a:prstClr val="white"/>
              </a:solidFill>
            </a:endParaRPr>
          </a:p>
        </p:txBody>
      </p:sp>
    </p:spTree>
    <p:extLst>
      <p:ext uri="{BB962C8B-B14F-4D97-AF65-F5344CB8AC3E}">
        <p14:creationId xmlns:p14="http://schemas.microsoft.com/office/powerpoint/2010/main" val="255782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4" y="269632"/>
            <a:ext cx="9143999" cy="1348155"/>
          </a:xfrm>
          <a:prstGeom prst="rect">
            <a:avLst/>
          </a:prstGeom>
          <a:solidFill>
            <a:srgbClr val="B8D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5400" dirty="0">
                <a:solidFill>
                  <a:srgbClr val="1F497D"/>
                </a:solidFill>
              </a:rPr>
              <a:t>School News and Information</a:t>
            </a:r>
          </a:p>
        </p:txBody>
      </p:sp>
      <p:sp>
        <p:nvSpPr>
          <p:cNvPr id="13" name="TextBox 12"/>
          <p:cNvSpPr txBox="1"/>
          <p:nvPr/>
        </p:nvSpPr>
        <p:spPr>
          <a:xfrm>
            <a:off x="5190049" y="2852814"/>
            <a:ext cx="1284069" cy="769441"/>
          </a:xfrm>
          <a:prstGeom prst="rect">
            <a:avLst/>
          </a:prstGeom>
          <a:noFill/>
        </p:spPr>
        <p:txBody>
          <a:bodyPr wrap="none" rtlCol="0">
            <a:spAutoFit/>
          </a:bodyPr>
          <a:lstStyle/>
          <a:p>
            <a:pPr defTabSz="685800"/>
            <a:r>
              <a:rPr lang="en-US" sz="4400" dirty="0">
                <a:solidFill>
                  <a:prstClr val="white"/>
                </a:solidFill>
              </a:rPr>
              <a:t>Print</a:t>
            </a:r>
            <a:endParaRPr lang="en-US" dirty="0">
              <a:solidFill>
                <a:prstClr val="white"/>
              </a:solidFill>
            </a:endParaRPr>
          </a:p>
        </p:txBody>
      </p:sp>
      <p:sp>
        <p:nvSpPr>
          <p:cNvPr id="21" name="TextBox 20"/>
          <p:cNvSpPr txBox="1"/>
          <p:nvPr/>
        </p:nvSpPr>
        <p:spPr>
          <a:xfrm>
            <a:off x="5190049" y="3772687"/>
            <a:ext cx="6573165" cy="1046440"/>
          </a:xfrm>
          <a:prstGeom prst="rect">
            <a:avLst/>
          </a:prstGeom>
          <a:noFill/>
        </p:spPr>
        <p:txBody>
          <a:bodyPr wrap="square" rtlCol="0">
            <a:spAutoFit/>
          </a:bodyPr>
          <a:lstStyle/>
          <a:p>
            <a:pPr defTabSz="685800"/>
            <a:r>
              <a:rPr lang="en-US" sz="4400" dirty="0">
                <a:solidFill>
                  <a:prstClr val="white"/>
                </a:solidFill>
              </a:rPr>
              <a:t>Social </a:t>
            </a:r>
            <a:r>
              <a:rPr lang="en-US" sz="4400" dirty="0" smtClean="0">
                <a:solidFill>
                  <a:prstClr val="white"/>
                </a:solidFill>
              </a:rPr>
              <a:t>Media   </a:t>
            </a:r>
            <a:r>
              <a:rPr lang="en-US" sz="4400" b="1" dirty="0" smtClean="0"/>
              <a:t>@</a:t>
            </a:r>
            <a:r>
              <a:rPr lang="en-US" sz="4400" b="1" dirty="0" err="1"/>
              <a:t>hcpss_ples</a:t>
            </a:r>
            <a:endParaRPr lang="en-US" sz="4400" dirty="0"/>
          </a:p>
          <a:p>
            <a:pPr defTabSz="685800"/>
            <a:endParaRPr lang="en-US" dirty="0">
              <a:solidFill>
                <a:prstClr val="white"/>
              </a:solidFill>
            </a:endParaRPr>
          </a:p>
        </p:txBody>
      </p:sp>
      <p:pic>
        <p:nvPicPr>
          <p:cNvPr id="22" name="Picture 21" descr="icons.pn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a:xfrm>
            <a:off x="4068971" y="2778920"/>
            <a:ext cx="758967" cy="872332"/>
          </a:xfrm>
          <a:prstGeom prst="rect">
            <a:avLst/>
          </a:prstGeom>
        </p:spPr>
      </p:pic>
      <p:pic>
        <p:nvPicPr>
          <p:cNvPr id="23" name="Picture 22" descr="icons.png"/>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a:xfrm>
            <a:off x="3871972" y="4452504"/>
            <a:ext cx="1152962" cy="1164551"/>
          </a:xfrm>
          <a:prstGeom prst="rect">
            <a:avLst/>
          </a:prstGeom>
        </p:spPr>
      </p:pic>
      <p:sp>
        <p:nvSpPr>
          <p:cNvPr id="24" name="TextBox 23"/>
          <p:cNvSpPr txBox="1"/>
          <p:nvPr/>
        </p:nvSpPr>
        <p:spPr>
          <a:xfrm>
            <a:off x="5190048" y="4692560"/>
            <a:ext cx="1510350" cy="769441"/>
          </a:xfrm>
          <a:prstGeom prst="rect">
            <a:avLst/>
          </a:prstGeom>
          <a:noFill/>
        </p:spPr>
        <p:txBody>
          <a:bodyPr wrap="none" rtlCol="0">
            <a:spAutoFit/>
          </a:bodyPr>
          <a:lstStyle/>
          <a:p>
            <a:pPr defTabSz="685800"/>
            <a:r>
              <a:rPr lang="en-US" sz="4400" dirty="0">
                <a:solidFill>
                  <a:prstClr val="white"/>
                </a:solidFill>
              </a:rPr>
              <a:t>Video</a:t>
            </a:r>
            <a:endParaRPr lang="en-US" dirty="0">
              <a:solidFill>
                <a:prstClr val="white"/>
              </a:solidFill>
            </a:endParaRPr>
          </a:p>
        </p:txBody>
      </p:sp>
      <p:pic>
        <p:nvPicPr>
          <p:cNvPr id="25" name="Picture 24" descr="icons.png"/>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a:xfrm>
            <a:off x="3917448" y="1860886"/>
            <a:ext cx="1062013" cy="966983"/>
          </a:xfrm>
          <a:prstGeom prst="rect">
            <a:avLst/>
          </a:prstGeom>
        </p:spPr>
      </p:pic>
      <p:sp>
        <p:nvSpPr>
          <p:cNvPr id="26" name="TextBox 25"/>
          <p:cNvSpPr txBox="1"/>
          <p:nvPr/>
        </p:nvSpPr>
        <p:spPr>
          <a:xfrm>
            <a:off x="5190047" y="1932941"/>
            <a:ext cx="6371689" cy="769441"/>
          </a:xfrm>
          <a:prstGeom prst="rect">
            <a:avLst/>
          </a:prstGeom>
          <a:noFill/>
        </p:spPr>
        <p:txBody>
          <a:bodyPr wrap="square" rtlCol="0">
            <a:spAutoFit/>
          </a:bodyPr>
          <a:lstStyle/>
          <a:p>
            <a:pPr defTabSz="685800"/>
            <a:r>
              <a:rPr lang="en-US" sz="4400" smtClean="0">
                <a:solidFill>
                  <a:prstClr val="white"/>
                </a:solidFill>
              </a:rPr>
              <a:t>Email – School Messages</a:t>
            </a:r>
            <a:endParaRPr lang="en-US" dirty="0">
              <a:solidFill>
                <a:prstClr val="white"/>
              </a:solidFill>
            </a:endParaRPr>
          </a:p>
        </p:txBody>
      </p:sp>
      <p:pic>
        <p:nvPicPr>
          <p:cNvPr id="27" name="Picture 26" descr="icons.png"/>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p:blipFill>
        <p:spPr>
          <a:xfrm>
            <a:off x="3863910" y="3618929"/>
            <a:ext cx="1169089" cy="949022"/>
          </a:xfrm>
          <a:prstGeom prst="rect">
            <a:avLst/>
          </a:prstGeom>
        </p:spPr>
      </p:pic>
      <p:pic>
        <p:nvPicPr>
          <p:cNvPr id="28" name="Picture 27" descr="icons.png"/>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rcRect r="-10503"/>
          <a:stretch/>
        </p:blipFill>
        <p:spPr>
          <a:xfrm>
            <a:off x="3967334" y="5551481"/>
            <a:ext cx="962238" cy="880227"/>
          </a:xfrm>
          <a:prstGeom prst="rect">
            <a:avLst/>
          </a:prstGeom>
        </p:spPr>
      </p:pic>
      <p:sp>
        <p:nvSpPr>
          <p:cNvPr id="29" name="TextBox 28"/>
          <p:cNvSpPr txBox="1"/>
          <p:nvPr/>
        </p:nvSpPr>
        <p:spPr>
          <a:xfrm>
            <a:off x="5190048" y="5612433"/>
            <a:ext cx="2316596" cy="769441"/>
          </a:xfrm>
          <a:prstGeom prst="rect">
            <a:avLst/>
          </a:prstGeom>
          <a:noFill/>
        </p:spPr>
        <p:txBody>
          <a:bodyPr wrap="none" rtlCol="0">
            <a:spAutoFit/>
          </a:bodyPr>
          <a:lstStyle/>
          <a:p>
            <a:pPr defTabSz="685800"/>
            <a:r>
              <a:rPr lang="en-US" sz="4400" dirty="0">
                <a:solidFill>
                  <a:prstClr val="white"/>
                </a:solidFill>
              </a:rPr>
              <a:t>In Person</a:t>
            </a:r>
            <a:endParaRPr lang="en-US" dirty="0">
              <a:solidFill>
                <a:prstClr val="white"/>
              </a:solidFill>
            </a:endParaRPr>
          </a:p>
        </p:txBody>
      </p:sp>
    </p:spTree>
    <p:extLst>
      <p:ext uri="{BB962C8B-B14F-4D97-AF65-F5344CB8AC3E}">
        <p14:creationId xmlns:p14="http://schemas.microsoft.com/office/powerpoint/2010/main" val="1828862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altLang="en-US" dirty="0"/>
              <a:t> </a:t>
            </a:r>
            <a:r>
              <a:rPr lang="en-US" altLang="en-US" dirty="0" smtClean="0"/>
              <a:t>       </a:t>
            </a:r>
            <a:r>
              <a:rPr lang="en-US" altLang="en-US" b="1" u="sng" dirty="0" smtClean="0">
                <a:solidFill>
                  <a:schemeClr val="tx1"/>
                </a:solidFill>
              </a:rPr>
              <a:t>Emergency Cards/Essential Documents</a:t>
            </a:r>
            <a:endParaRPr lang="en-US" dirty="0"/>
          </a:p>
        </p:txBody>
      </p:sp>
      <p:sp>
        <p:nvSpPr>
          <p:cNvPr id="3" name="Content Placeholder 2"/>
          <p:cNvSpPr>
            <a:spLocks noGrp="1"/>
          </p:cNvSpPr>
          <p:nvPr>
            <p:ph idx="1"/>
          </p:nvPr>
        </p:nvSpPr>
        <p:spPr>
          <a:solidFill>
            <a:schemeClr val="accent6">
              <a:lumMod val="60000"/>
              <a:lumOff val="40000"/>
            </a:schemeClr>
          </a:solidFill>
        </p:spPr>
        <p:txBody>
          <a:bodyPr/>
          <a:lstStyle/>
          <a:p>
            <a:endParaRPr lang="en-US" dirty="0" smtClean="0"/>
          </a:p>
          <a:p>
            <a:r>
              <a:rPr lang="en-US" altLang="en-US" dirty="0" smtClean="0"/>
              <a:t>Emergency Procedure Forms include: early closing and photograph permission</a:t>
            </a:r>
          </a:p>
          <a:p>
            <a:endParaRPr lang="en-US" altLang="en-US" dirty="0" smtClean="0"/>
          </a:p>
          <a:p>
            <a:r>
              <a:rPr lang="en-US" altLang="en-US" dirty="0" smtClean="0"/>
              <a:t>Complete online using HCPSS Connect. (</a:t>
            </a:r>
            <a:r>
              <a:rPr lang="en-US" altLang="en-US" dirty="0" err="1" smtClean="0"/>
              <a:t>www.hcpss.org</a:t>
            </a:r>
            <a:r>
              <a:rPr lang="en-US" altLang="en-US" dirty="0" smtClean="0"/>
              <a:t>/connect)</a:t>
            </a:r>
          </a:p>
          <a:p>
            <a:endParaRPr lang="en-US" altLang="en-US" dirty="0" smtClean="0"/>
          </a:p>
          <a:p>
            <a:r>
              <a:rPr lang="en-US" altLang="en-US" dirty="0" smtClean="0"/>
              <a:t>Immunizations and medical forms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518" y="4314555"/>
            <a:ext cx="3507353" cy="1622449"/>
          </a:xfrm>
          <a:prstGeom prst="rect">
            <a:avLst/>
          </a:prstGeom>
        </p:spPr>
      </p:pic>
    </p:spTree>
    <p:extLst>
      <p:ext uri="{BB962C8B-B14F-4D97-AF65-F5344CB8AC3E}">
        <p14:creationId xmlns:p14="http://schemas.microsoft.com/office/powerpoint/2010/main" val="49271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2145</Words>
  <Application>Microsoft Macintosh PowerPoint</Application>
  <PresentationFormat>Widescreen</PresentationFormat>
  <Paragraphs>308</Paragraphs>
  <Slides>35</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Arial</vt:lpstr>
      <vt:lpstr>Calibri</vt:lpstr>
      <vt:lpstr>Calibri Light</vt:lpstr>
      <vt:lpstr>LD Elementary</vt:lpstr>
      <vt:lpstr>Proxima Nova Regular</vt:lpstr>
      <vt:lpstr>Proxima Nova Semibold</vt:lpstr>
      <vt:lpstr>Yu Gothic</vt:lpstr>
      <vt:lpstr>Office Theme</vt:lpstr>
      <vt:lpstr>2_Office Theme</vt:lpstr>
      <vt:lpstr>1_Office Theme</vt:lpstr>
      <vt:lpstr>Phelps Luck Kindergarten</vt:lpstr>
      <vt:lpstr>                        Our Administrators</vt:lpstr>
      <vt:lpstr> PLES Parent Teacher Association (PTA)</vt:lpstr>
      <vt:lpstr>Membership Q&amp;A</vt:lpstr>
      <vt:lpstr>What does the PTA do?</vt:lpstr>
      <vt:lpstr>What We Need from You</vt:lpstr>
      <vt:lpstr>PowerPoint Presentation</vt:lpstr>
      <vt:lpstr>PowerPoint Presentation</vt:lpstr>
      <vt:lpstr>        Emergency Cards/Essential Documents</vt:lpstr>
      <vt:lpstr>            Our Fabulous Kindergarten Team</vt:lpstr>
      <vt:lpstr>                          Daily Schedule</vt:lpstr>
      <vt:lpstr>                  Breakfast Program</vt:lpstr>
      <vt:lpstr>                                 Lunch</vt:lpstr>
      <vt:lpstr>                                 Lunch</vt:lpstr>
      <vt:lpstr>                                Recess</vt:lpstr>
      <vt:lpstr>              Birthday Celebrations</vt:lpstr>
      <vt:lpstr>                    Field Trips</vt:lpstr>
      <vt:lpstr>                Transportation</vt:lpstr>
      <vt:lpstr>                      Communication</vt:lpstr>
      <vt:lpstr>                    Class Dojo</vt:lpstr>
      <vt:lpstr>                         Using Class Dojo</vt:lpstr>
      <vt:lpstr>                     What Parents Will See</vt:lpstr>
      <vt:lpstr>                             Volunteers</vt:lpstr>
      <vt:lpstr>   Parent Conferences</vt:lpstr>
      <vt:lpstr>         What will your child learn this year?</vt:lpstr>
      <vt:lpstr>                        Math</vt:lpstr>
      <vt:lpstr>                        Math</vt:lpstr>
      <vt:lpstr>                       Reading        </vt:lpstr>
      <vt:lpstr>                   Writing</vt:lpstr>
      <vt:lpstr>                 Content Units</vt:lpstr>
      <vt:lpstr>PowerPoint Presentation</vt:lpstr>
      <vt:lpstr>                      Related Arts Classes</vt:lpstr>
      <vt:lpstr>                      First Day of School</vt:lpstr>
      <vt:lpstr>                 Let’s go see the classrooms!</vt:lpstr>
      <vt:lpstr>                 THANK YOU FOR COMING!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Phelps Luck Kindergarten</dc:title>
  <dc:creator>Microsoft Office User</dc:creator>
  <cp:lastModifiedBy>Microsoft Office User</cp:lastModifiedBy>
  <cp:revision>64</cp:revision>
  <dcterms:created xsi:type="dcterms:W3CDTF">2017-08-13T00:07:48Z</dcterms:created>
  <dcterms:modified xsi:type="dcterms:W3CDTF">2017-08-31T19:18:15Z</dcterms:modified>
</cp:coreProperties>
</file>