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D02EAAD-F45D-4173-BF78-6DD0EA8A8E3F}">
  <a:tblStyle styleId="{BD02EAAD-F45D-4173-BF78-6DD0EA8A8E3F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79BE208-1072-402B-9F15-AFC9DD0CC8AD}" styleName="Table_1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4" y="-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0031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Bring Sample Fabulous Falcons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Have sample classroom chart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Have Stop and Think Form with Yellow Half Sheet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Have sample agenda book ready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Have sample binder and pencil bag ready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ples.hcpss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Welcome to Back to School Night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Grade 3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Phelps Luck Elementary School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PBIS -- Incentives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Fabulous  Falcons are incentives that are earned throughout the school day. 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a student demonstrates  the expected behaviors they receive a Falcon. They are redeemed for incentives in the classroom, team, or school-wide.</a:t>
            </a:r>
          </a:p>
          <a:p>
            <a:pPr lvl="0" rtl="0">
              <a:lnSpc>
                <a:spcPct val="115000"/>
              </a:lnSpc>
              <a:spcBef>
                <a:spcPts val="500"/>
              </a:spcBef>
              <a:buNone/>
            </a:pPr>
            <a:r>
              <a:rPr lang="en" sz="14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Classroom incentives examples: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Sit at the teacher’s desk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Use a special pen to do class work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Extra computer time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 a story to the class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Sit in a special chair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Special classroom job</a:t>
            </a:r>
          </a:p>
          <a:p>
            <a:pPr marL="457200" lvl="0" indent="-228600" rtl="0">
              <a:lnSpc>
                <a:spcPct val="115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400">
                <a:solidFill>
                  <a:srgbClr val="000000"/>
                </a:solidFill>
              </a:rPr>
              <a:t> 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Lunch bunch</a:t>
            </a:r>
          </a:p>
          <a:p>
            <a:pPr lvl="0">
              <a:spcBef>
                <a:spcPts val="0"/>
              </a:spcBef>
              <a:buNone/>
            </a:pPr>
            <a:endParaRPr sz="1200" b="1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PBIS -- Incentives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Team-wide incentives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Team-wide monthly incentives include many of the following activities: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Extra recess time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Team-wide art project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Movie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Stations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Dance party</a:t>
            </a:r>
          </a:p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School-wide incentives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the end of each quarter, all students will participate in a school-wide incentive.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 incentive ideas are: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DROP EVERYTHING AND DANCE!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Fine Dining Friday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•</a:t>
            </a: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Gift card raffles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PBIS in Grade 3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Color System 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Green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Warning 1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Warning 2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Yellow = Stop and Think Form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Red = Office Referral </a:t>
            </a:r>
          </a:p>
          <a:p>
            <a:pPr marL="457200" lvl="0" indent="-22860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Communication in agenda book as necessary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can you support PBIS at home?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Talk with your child about what it means to respect self, others and property at home.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on the positive things that your child does at home and talk about why these behaviors are important to you.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Assist teachers in the classroom with management of the PBIS program if needed.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•</a:t>
            </a: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the PBIS parent flyer that went home in the Thursday folder with your child. 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Breakfast/Cafeteria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996925"/>
            <a:ext cx="8229600" cy="392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Breakfast is offered to our students everyday. Participation is voluntary and free. 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Breakfast is offered in the classroom from 8:40-8:55. 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Instruction starts at 9:00. 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School lunch price is $2.75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All students have a lunch account (6-digit PIN)</a:t>
            </a:r>
          </a:p>
          <a:p>
            <a:pPr marL="914400" lvl="1" indent="-228600">
              <a:spcBef>
                <a:spcPts val="0"/>
              </a:spcBef>
              <a:buSzPct val="80000"/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Money can be added to this account online or cash can be brought in and given to Mrs. Hale (change is not available)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Communication 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Agenda Books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Thursday Folders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Monthly Team Newsletters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3rd Grade Teacher Website (Shared Soon!)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School Website: </a:t>
            </a:r>
            <a:r>
              <a:rPr lang="en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http://ples.hcpss.org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Parent-Teacher Conferences (November, February)</a:t>
            </a:r>
          </a:p>
          <a:p>
            <a:pPr marL="457200" lvl="0" indent="-228600">
              <a:spcBef>
                <a:spcPts val="0"/>
              </a:spcBef>
              <a:buSzPct val="100000"/>
              <a:buFont typeface="Calibri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Progress Reports and Report Cards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Special Activities and Field Trips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September -- PLES 5K (Saturday the 26th)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October -- Halloween Parade or Fall Festival In-School Field Trip -- Library Presentation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November -- Turkey Trot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December -- Gingerbread House Building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January --  Field Trip -- Monster Mini Golf Field Trip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February -- Valentine’s Day Party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March --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April --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May -- Field Day &amp; Field Trip -- The Chesapeake Bay Environmental Center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June -- The Grammy’s &amp; Field Trip -- Lake Elkhorn Nature Walk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PARCC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Partnership for Assessment of Readiness for College and Careers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•The PARCC assessment is administered in April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•The PARCC assessment measures  student’s achievement in English Language (ELA) Literacy and Mathematics based on the learning standards contained in the Common Core  State Standards.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MAP --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Measures of Academic Performance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•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Designed to measure student growth.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•Determines instructional strengths and needs.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•MAP will be taken on the computer and adapts to each individual student.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•MAP will be administered approximately 3 times per year (October, January, May)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•MAP assessments are aligned to the national Common Core Standards for Mathematics and Reading that can be measured using multiple-choice items.</a:t>
            </a:r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ctrTitle"/>
          </p:nvPr>
        </p:nvSpPr>
        <p:spPr>
          <a:xfrm>
            <a:off x="685800" y="1460235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Education at Phelps Luck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subTitle" idx="1"/>
          </p:nvPr>
        </p:nvSpPr>
        <p:spPr>
          <a:xfrm>
            <a:off x="793045" y="3392835"/>
            <a:ext cx="2424289" cy="11156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Steps to becoming a PE STAR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Stay on Task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Try your Best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Active Listener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Respect S.O.P.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Shoes</a:t>
            </a:r>
          </a:p>
          <a:p>
            <a:pPr marL="0" marR="0" lvl="0" indent="0" algn="ctr" rt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5517444" y="3392835"/>
            <a:ext cx="2765778" cy="13157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Activities Include</a:t>
            </a: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Fitness Testing (Fall and Spring)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 Obstacle Course  (10/26-10/30)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Turkey Trot (Grades 3-5, Nov. 19)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Rope Club (Winter, Grades 3-5)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Whittle Equipment (Spring, All Grades)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 Day (Spring, All Grades)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550333" y="2700337"/>
            <a:ext cx="7907866" cy="692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Mr. Deppen, and Mr. Nunn would like to welcome everyone to the 2015-2016 school year.  We are looking forward to a fun and successful school year! Parents, if you have any questions or you would like to come and volunteer, please contact us at (410) 313-6886.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045" y="150283"/>
            <a:ext cx="2286000" cy="156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Third Grade Team 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952500" y="1481400"/>
          <a:ext cx="7299600" cy="2570375"/>
        </p:xfrm>
        <a:graphic>
          <a:graphicData uri="http://schemas.openxmlformats.org/drawingml/2006/table">
            <a:tbl>
              <a:tblPr>
                <a:noFill/>
                <a:tableStyleId>{BD02EAAD-F45D-4173-BF78-6DD0EA8A8E3F}</a:tableStyleId>
              </a:tblPr>
              <a:tblGrid>
                <a:gridCol w="3649800"/>
                <a:gridCol w="3649800"/>
              </a:tblGrid>
              <a:tr h="6318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ELA/Social Studies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Math/Science</a:t>
                      </a:r>
                    </a:p>
                  </a:txBody>
                  <a:tcPr marL="91425" marR="91425" marT="91425" marB="91425"/>
                </a:tc>
              </a:tr>
              <a:tr h="1306675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Sarah McCann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Meghan Bennett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Jeanette Smith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Gretchen Gray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Wendy Crockett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Meghan Bennett</a:t>
                      </a:r>
                    </a:p>
                  </a:txBody>
                  <a:tcPr marL="91425" marR="91425" marT="91425" marB="91425"/>
                </a:tc>
              </a:tr>
              <a:tr h="631850"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Para-Educator: Juli Hale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160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Students will learn ALL basic facts for multiplication and division. 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September/October: 2’s, 5’s, 10’s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November/December: 0’s, 1’s, 3’s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January/February: Review of what we’ve learned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March/April: 6’s, 9’s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May/June: 4’s, 7’s, 8’s 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Join us on Tuesday, October 20th from 6:30 -- 8:00 for our Basic Fact Night!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will Our Students Learn?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Place Value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Solidify Addition and Subtraction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Learn Multiplication and Division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Fractions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Time</a:t>
            </a:r>
          </a:p>
          <a:p>
            <a:pPr marL="457200" lvl="0" indent="-228600" rtl="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Area and Perimeter</a:t>
            </a:r>
          </a:p>
          <a:p>
            <a:pPr marL="457200" lvl="0" indent="-228600">
              <a:spcBef>
                <a:spcPts val="0"/>
              </a:spcBef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Attributes of Shapes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 Homework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purpose of homework at this age is to practice already learned skills. Also, the “habit”.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Your child will receive math homework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Monday -- Thursday </a:t>
            </a:r>
          </a:p>
          <a:p>
            <a:pPr indent="45720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Two nights each week: CC Review Homework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Two nights each week: Current Skill Practice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>
              <a:spcBef>
                <a:spcPts val="0"/>
              </a:spcBef>
              <a:buSzPct val="100000"/>
              <a:buFont typeface="Calibri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Selected skill practice homeworks are intended to be completed independently.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949" y="116175"/>
            <a:ext cx="8406849" cy="491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Next Generation Science Standards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Quarter 1: </a:t>
            </a: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Weather and Climate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Quarter 2: </a:t>
            </a: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Forces and Interactions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Quarter 3: </a:t>
            </a: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Interdependent Relationships in Ecosystems: Plant and Animal Survival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Quarter 4: </a:t>
            </a: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Inheritance and Variation of Traits: Life Cycles and Traits</a:t>
            </a:r>
          </a:p>
          <a:p>
            <a:pPr algn="ctr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Each quarter ends with a culminating activity. We will be looking for volunteers to help faciliate these. </a:t>
            </a: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Questions...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Daily Schedule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8:40-9:00        	  </a:t>
            </a:r>
            <a:r>
              <a:rPr lang="en" sz="2000" dirty="0" smtClean="0">
                <a:solidFill>
                  <a:srgbClr val="000000"/>
                </a:solidFill>
              </a:rPr>
              <a:t>Arrival </a:t>
            </a:r>
            <a:r>
              <a:rPr lang="en" sz="2000" dirty="0">
                <a:solidFill>
                  <a:srgbClr val="000000"/>
                </a:solidFill>
              </a:rPr>
              <a:t>in Homeroom, Breakfast, Unpack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9:00-11:00        	  </a:t>
            </a:r>
            <a:r>
              <a:rPr lang="en" sz="2000" dirty="0" smtClean="0">
                <a:solidFill>
                  <a:srgbClr val="000000"/>
                </a:solidFill>
              </a:rPr>
              <a:t>Academic </a:t>
            </a:r>
            <a:r>
              <a:rPr lang="en" sz="2000" dirty="0">
                <a:solidFill>
                  <a:srgbClr val="000000"/>
                </a:solidFill>
              </a:rPr>
              <a:t>Session I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10:55        	  </a:t>
            </a:r>
            <a:r>
              <a:rPr lang="en" sz="2000" dirty="0" smtClean="0">
                <a:solidFill>
                  <a:srgbClr val="000000"/>
                </a:solidFill>
              </a:rPr>
              <a:t>Transition </a:t>
            </a:r>
            <a:r>
              <a:rPr lang="en" sz="2000" dirty="0">
                <a:solidFill>
                  <a:srgbClr val="000000"/>
                </a:solidFill>
              </a:rPr>
              <a:t>to Academic Session II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11:00-11:45        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  <a:r>
              <a:rPr lang="en" sz="2000" dirty="0" smtClean="0">
                <a:solidFill>
                  <a:srgbClr val="000000"/>
                </a:solidFill>
              </a:rPr>
              <a:t>Related </a:t>
            </a:r>
            <a:r>
              <a:rPr lang="en" sz="2000" dirty="0">
                <a:solidFill>
                  <a:srgbClr val="000000"/>
                </a:solidFill>
              </a:rPr>
              <a:t>Arts (PE twice each week, music, art, media)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11:45-12:15       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  <a:r>
              <a:rPr lang="en" sz="2000" dirty="0" smtClean="0">
                <a:solidFill>
                  <a:srgbClr val="000000"/>
                </a:solidFill>
              </a:rPr>
              <a:t>Spanish</a:t>
            </a:r>
            <a:endParaRPr lang="en" sz="2000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12:15-1:00        	  </a:t>
            </a:r>
            <a:r>
              <a:rPr lang="en" sz="2000" dirty="0" smtClean="0">
                <a:solidFill>
                  <a:srgbClr val="000000"/>
                </a:solidFill>
              </a:rPr>
              <a:t>Academic </a:t>
            </a:r>
            <a:r>
              <a:rPr lang="en" sz="2000" dirty="0">
                <a:solidFill>
                  <a:srgbClr val="000000"/>
                </a:solidFill>
              </a:rPr>
              <a:t>Session II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1:00-1:30        	  </a:t>
            </a:r>
            <a:r>
              <a:rPr lang="en" sz="2000" dirty="0" smtClean="0">
                <a:solidFill>
                  <a:srgbClr val="000000"/>
                </a:solidFill>
              </a:rPr>
              <a:t>Lunch</a:t>
            </a:r>
            <a:endParaRPr lang="en" sz="2000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1:30-2:00        	  </a:t>
            </a:r>
            <a:r>
              <a:rPr lang="en" sz="2000" dirty="0" smtClean="0">
                <a:solidFill>
                  <a:srgbClr val="000000"/>
                </a:solidFill>
              </a:rPr>
              <a:t>Recess</a:t>
            </a:r>
            <a:endParaRPr lang="en" sz="2000" dirty="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2:00-3:15        	  </a:t>
            </a:r>
            <a:r>
              <a:rPr lang="en" sz="2000" dirty="0" smtClean="0">
                <a:solidFill>
                  <a:srgbClr val="000000"/>
                </a:solidFill>
              </a:rPr>
              <a:t>Academic </a:t>
            </a:r>
            <a:r>
              <a:rPr lang="en" sz="2000" dirty="0">
                <a:solidFill>
                  <a:srgbClr val="000000"/>
                </a:solidFill>
              </a:rPr>
              <a:t>Session II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solidFill>
                  <a:srgbClr val="000000"/>
                </a:solidFill>
              </a:rPr>
              <a:t>3:20        	  </a:t>
            </a:r>
            <a:r>
              <a:rPr lang="en" sz="2000" dirty="0" smtClean="0">
                <a:solidFill>
                  <a:srgbClr val="000000"/>
                </a:solidFill>
              </a:rPr>
              <a:t>Dismissal</a:t>
            </a:r>
            <a:endParaRPr lang="en" sz="20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Dismissal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Students </a:t>
            </a:r>
            <a:r>
              <a:rPr lang="en" b="1" u="sng"/>
              <a:t>must</a:t>
            </a:r>
            <a:r>
              <a:rPr lang="en"/>
              <a:t> have a note for any dismissal changes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Walkers and car riders leave with Mrs. Hale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Once walkers exit the building they are expected to walk home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Car riders must walk down the sidewalk with Mrs. Hale</a:t>
            </a:r>
          </a:p>
          <a:p>
            <a:pPr marL="1371600" lvl="2" indent="-228600">
              <a:spcBef>
                <a:spcPts val="0"/>
              </a:spcBef>
              <a:buChar char="■"/>
            </a:pPr>
            <a:r>
              <a:rPr lang="en"/>
              <a:t>For safety purposes, students cannot get in the car until the front of the loop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Daily Schedule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952500" y="1402050"/>
          <a:ext cx="7239000" cy="3520379"/>
        </p:xfrm>
        <a:graphic>
          <a:graphicData uri="http://schemas.openxmlformats.org/drawingml/2006/table">
            <a:tbl>
              <a:tblPr>
                <a:noFill/>
                <a:tableStyleId>{179BE208-1072-402B-9F15-AFC9DD0CC8AD}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Academic Session I</a:t>
                      </a:r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Academic Session II</a:t>
                      </a:r>
                    </a:p>
                  </a:txBody>
                  <a:tcPr marL="68575" marR="6857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635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Your child will either have:</a:t>
                      </a:r>
                    </a:p>
                    <a:p>
                      <a:pPr marL="635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Math and Science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or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ELA and Social Studies</a:t>
                      </a:r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635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Your child will either have:</a:t>
                      </a:r>
                    </a:p>
                    <a:p>
                      <a:pPr marL="635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Math and Science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or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ELA and Social Studies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</a:t>
                      </a:r>
                    </a:p>
                    <a:p>
                      <a:pPr marL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i="1"/>
                        <a:t>All 3</a:t>
                      </a:r>
                      <a:r>
                        <a:rPr lang="en" sz="1800" i="1" baseline="30000"/>
                        <a:t>rd</a:t>
                      </a:r>
                      <a:r>
                        <a:rPr lang="en" sz="1800" i="1"/>
                        <a:t> graders will receive 30 minutes of Spanish instruction during Academic Session II.</a:t>
                      </a:r>
                    </a:p>
                  </a:txBody>
                  <a:tcPr marL="68575" marR="6857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New for Third Grade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Report Card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Orchestra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PARCC 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Multiplication and Division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Agenda Book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Binder and Supplies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Building Vocabulary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975" y="162849"/>
            <a:ext cx="6200075" cy="4676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Grading Policy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Each grade is comprised of: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Classwork, Assessment Items and Homework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majority of each grade is comprised of an average of the classwork tasks completed that quarter. </a:t>
            </a:r>
          </a:p>
          <a:p>
            <a:pPr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P.B.I.S.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37100" y="1200150"/>
            <a:ext cx="834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Respect SELF    Respect OTHERS   Respect PROPERTY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000000"/>
                </a:solidFill>
              </a:rPr>
              <a:t>•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PBIS focuses on acknowledging students for </a:t>
            </a:r>
            <a:r>
              <a:rPr lang="en" sz="32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consistent positive behaviors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000000"/>
                </a:solidFill>
              </a:rPr>
              <a:t>•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Staff and students build </a:t>
            </a:r>
            <a:r>
              <a:rPr lang="en" sz="32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positive relationships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3200">
                <a:solidFill>
                  <a:srgbClr val="000000"/>
                </a:solidFill>
              </a:rPr>
              <a:t>•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Routines and language are </a:t>
            </a:r>
            <a:r>
              <a:rPr lang="en" sz="32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consistent</a:t>
            </a:r>
            <a:r>
              <a:rPr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throughout the school.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1187</Words>
  <Application>Microsoft Macintosh PowerPoint</Application>
  <PresentationFormat>On-screen Show (16:9)</PresentationFormat>
  <Paragraphs>204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label</vt:lpstr>
      <vt:lpstr>Office Theme</vt:lpstr>
      <vt:lpstr>Welcome to Back to School Night</vt:lpstr>
      <vt:lpstr>Third Grade Team </vt:lpstr>
      <vt:lpstr>Our Daily Schedule</vt:lpstr>
      <vt:lpstr>Dismissal</vt:lpstr>
      <vt:lpstr>Our Daily Schedule</vt:lpstr>
      <vt:lpstr>New for Third Grade</vt:lpstr>
      <vt:lpstr>PowerPoint Presentation</vt:lpstr>
      <vt:lpstr>Grading Policy</vt:lpstr>
      <vt:lpstr>P.B.I.S. </vt:lpstr>
      <vt:lpstr>PBIS -- Incentives </vt:lpstr>
      <vt:lpstr>PBIS -- Incentives</vt:lpstr>
      <vt:lpstr>PBIS in Grade 3</vt:lpstr>
      <vt:lpstr>How can you support PBIS at home?</vt:lpstr>
      <vt:lpstr>Breakfast/Cafeteria </vt:lpstr>
      <vt:lpstr>Communication </vt:lpstr>
      <vt:lpstr>Special Activities and Field Trips</vt:lpstr>
      <vt:lpstr>PARCC</vt:lpstr>
      <vt:lpstr>MAP -- Measures of Academic Performance</vt:lpstr>
      <vt:lpstr>Physical Education at Phelps Luck</vt:lpstr>
      <vt:lpstr>Math</vt:lpstr>
      <vt:lpstr>What will Our Students Learn?</vt:lpstr>
      <vt:lpstr>Math Homework</vt:lpstr>
      <vt:lpstr>PowerPoint Presentation</vt:lpstr>
      <vt:lpstr>Next Generation Science Standards</vt:lpstr>
      <vt:lpstr>Questions...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</dc:title>
  <cp:lastModifiedBy>HCPSS</cp:lastModifiedBy>
  <cp:revision>2</cp:revision>
  <dcterms:created xsi:type="dcterms:W3CDTF">2015-09-01T00:52:23Z</dcterms:created>
  <dcterms:modified xsi:type="dcterms:W3CDTF">2015-10-07T15:25:35Z</dcterms:modified>
</cp:coreProperties>
</file>