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86" r:id="rId3"/>
  </p:sldMasterIdLst>
  <p:notesMasterIdLst>
    <p:notesMasterId r:id="rId24"/>
  </p:notesMasterIdLst>
  <p:sldIdLst>
    <p:sldId id="328" r:id="rId4"/>
    <p:sldId id="384" r:id="rId5"/>
    <p:sldId id="385" r:id="rId6"/>
    <p:sldId id="386" r:id="rId7"/>
    <p:sldId id="395" r:id="rId8"/>
    <p:sldId id="319" r:id="rId9"/>
    <p:sldId id="320" r:id="rId10"/>
    <p:sldId id="374" r:id="rId11"/>
    <p:sldId id="330" r:id="rId12"/>
    <p:sldId id="382" r:id="rId13"/>
    <p:sldId id="389" r:id="rId14"/>
    <p:sldId id="387" r:id="rId15"/>
    <p:sldId id="390" r:id="rId16"/>
    <p:sldId id="388" r:id="rId17"/>
    <p:sldId id="369" r:id="rId18"/>
    <p:sldId id="392" r:id="rId19"/>
    <p:sldId id="393" r:id="rId20"/>
    <p:sldId id="394" r:id="rId21"/>
    <p:sldId id="367" r:id="rId22"/>
    <p:sldId id="39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1440" userDrawn="1">
          <p15:clr>
            <a:srgbClr val="A4A3A4"/>
          </p15:clr>
        </p15:guide>
        <p15:guide id="3" pos="2865">
          <p15:clr>
            <a:srgbClr val="A4A3A4"/>
          </p15:clr>
        </p15:guide>
        <p15:guide id="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2">
          <p15:clr>
            <a:srgbClr val="A4A3A4"/>
          </p15:clr>
        </p15:guide>
        <p15:guide id="2" orient="horz" pos="1928">
          <p15:clr>
            <a:srgbClr val="A4A3A4"/>
          </p15:clr>
        </p15:guide>
        <p15:guide id="3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B8D87A"/>
    <a:srgbClr val="13588F"/>
    <a:srgbClr val="01CBD3"/>
    <a:srgbClr val="576F27"/>
    <a:srgbClr val="718E36"/>
    <a:srgbClr val="0093CB"/>
    <a:srgbClr val="FD8000"/>
    <a:srgbClr val="857995"/>
    <a:srgbClr val="E58B3F"/>
    <a:srgbClr val="7E9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75862" autoAdjust="0"/>
  </p:normalViewPr>
  <p:slideViewPr>
    <p:cSldViewPr snapToGrid="0" snapToObjects="1">
      <p:cViewPr>
        <p:scale>
          <a:sx n="60" d="100"/>
          <a:sy n="60" d="100"/>
        </p:scale>
        <p:origin x="1120" y="-440"/>
      </p:cViewPr>
      <p:guideLst>
        <p:guide orient="horz" pos="4320"/>
        <p:guide pos="1440"/>
        <p:guide pos="286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384"/>
    </p:cViewPr>
  </p:sorterViewPr>
  <p:notesViewPr>
    <p:cSldViewPr snapToGrid="0" snapToObjects="1">
      <p:cViewPr>
        <p:scale>
          <a:sx n="190" d="100"/>
          <a:sy n="190" d="100"/>
        </p:scale>
        <p:origin x="1024" y="-3136"/>
      </p:cViewPr>
      <p:guideLst>
        <p:guide orient="horz" pos="192"/>
        <p:guide orient="horz" pos="1928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EC058CB9-4815-A64D-BB46-43165892379E}" type="datetimeFigureOut">
              <a:rPr lang="en-US" smtClean="0"/>
              <a:pPr/>
              <a:t>9/22/17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1325" y="563563"/>
            <a:ext cx="3551238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739" y="3313043"/>
            <a:ext cx="5963477" cy="53721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A0DC3A75-ED01-7E47-BE8B-DB71DE3AF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9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7825" y="317500"/>
            <a:ext cx="3675063" cy="2755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275466"/>
            <a:ext cx="5916092" cy="4813300"/>
          </a:xfrm>
        </p:spPr>
        <p:txBody>
          <a:bodyPr/>
          <a:lstStyle/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03F4-2549-4F8B-ACB4-088AF09246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9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79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54274" name="Shape 8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82296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36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8263" y="161925"/>
            <a:ext cx="1641475" cy="123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5169" y="1413473"/>
            <a:ext cx="6187661" cy="7623579"/>
          </a:xfrm>
        </p:spPr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1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1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8263" y="161925"/>
            <a:ext cx="1641475" cy="123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5169" y="1413473"/>
            <a:ext cx="6187661" cy="7623579"/>
          </a:xfrm>
        </p:spPr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1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49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9738" y="304800"/>
            <a:ext cx="3387725" cy="2540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60700"/>
            <a:ext cx="5486400" cy="5710652"/>
          </a:xfrm>
          <a:prstGeom prst="rect">
            <a:avLst/>
          </a:prstGeom>
        </p:spPr>
        <p:txBody>
          <a:bodyPr/>
          <a:lstStyle/>
          <a:p>
            <a:pPr marL="0" marR="0" indent="0" algn="l" defTabSz="91440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solidFill>
                  <a:schemeClr val="tx1"/>
                </a:solidFill>
              </a:rPr>
              <a:t>MAP is administered in grades 1-5.</a:t>
            </a:r>
          </a:p>
          <a:p>
            <a:pPr defTabSz="914405">
              <a:lnSpc>
                <a:spcPct val="150000"/>
              </a:lnSpc>
              <a:buFontTx/>
              <a:buNone/>
              <a:defRPr/>
            </a:pPr>
            <a:endParaRPr lang="en-US" b="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5F0CEE-2ABA-4EE0-852B-1FA29662DE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33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304800"/>
            <a:ext cx="2032000" cy="1524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5300" y="1852613"/>
            <a:ext cx="6032500" cy="6769100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Connie</a:t>
            </a:r>
          </a:p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PARCC (Partnership for Assessment of Readiness for College and Careers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is the name for the standardized reading, writing and mathematics assessments implemented in all Maryland schools. PARCC assessments are directly aligned to the Common Core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standards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and is administered to students in grades 3, 4, and 5.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5F0CEE-2ABA-4EE0-852B-1FA29662DE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44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393700"/>
            <a:ext cx="2806700" cy="21050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2498725"/>
            <a:ext cx="6096000" cy="609441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740"/>
              </a:lnSpc>
            </a:pPr>
            <a:r>
              <a:rPr lang="en-US" b="1" dirty="0" err="1" smtClean="0"/>
              <a:t>CogAT</a:t>
            </a:r>
            <a:r>
              <a:rPr lang="en-US" b="1" dirty="0" smtClean="0"/>
              <a:t> </a:t>
            </a:r>
            <a:r>
              <a:rPr lang="en-US" b="1" dirty="0" smtClean="0"/>
              <a:t>– Grades </a:t>
            </a:r>
            <a:r>
              <a:rPr lang="en-US" b="1" dirty="0" smtClean="0"/>
              <a:t>3</a:t>
            </a:r>
            <a:r>
              <a:rPr lang="en-US" b="1" baseline="0" dirty="0" smtClean="0"/>
              <a:t> and </a:t>
            </a:r>
            <a:r>
              <a:rPr lang="en-US" b="1" dirty="0" smtClean="0"/>
              <a:t>5</a:t>
            </a:r>
            <a:endParaRPr lang="en-US" b="1" dirty="0" smtClean="0"/>
          </a:p>
          <a:p>
            <a:pPr>
              <a:lnSpc>
                <a:spcPts val="1740"/>
              </a:lnSpc>
            </a:pPr>
            <a:endParaRPr lang="en-US" b="0" baseline="0" dirty="0" smtClean="0">
              <a:cs typeface="Calibri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CogAT (Cognitive Abilities Test) is used to make student placement decisions for Gifted &amp; Talented (G/T) programs. CogAT measures students’ verbal, quantitative and nonverbal reasoning abilities: the three areas most closely related to success in school. </a:t>
            </a:r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5F0CEE-2ABA-4EE0-852B-1FA29662DE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26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3463" y="304800"/>
            <a:ext cx="2959100" cy="221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1861" y="2657475"/>
            <a:ext cx="5963477" cy="6176809"/>
          </a:xfrm>
        </p:spPr>
        <p:txBody>
          <a:bodyPr/>
          <a:lstStyle/>
          <a:p>
            <a:r>
              <a:rPr lang="en-US" b="1" dirty="0" smtClean="0"/>
              <a:t>MISA </a:t>
            </a:r>
            <a:r>
              <a:rPr lang="en-US" b="1" dirty="0"/>
              <a:t>(Maryland Integrated Science Assessment)</a:t>
            </a:r>
            <a:r>
              <a:rPr lang="en-US" dirty="0"/>
              <a:t> is the standardized science assessment, developed and implemented by the Maryland State Department of Education (MSDE</a:t>
            </a:r>
            <a:r>
              <a:rPr lang="en-US" dirty="0" smtClean="0"/>
              <a:t>).  It is an on-line test administered to 5</a:t>
            </a:r>
            <a:r>
              <a:rPr lang="en-US" baseline="30000" dirty="0" smtClean="0"/>
              <a:t>th</a:t>
            </a:r>
            <a:r>
              <a:rPr lang="en-US" dirty="0" smtClean="0"/>
              <a:t> grade students.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26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1325" y="563563"/>
            <a:ext cx="3551238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guides can be found on the</a:t>
            </a:r>
            <a:r>
              <a:rPr lang="en-US" baseline="0" dirty="0" smtClean="0"/>
              <a:t> Canvas page.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49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1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6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1325" y="304800"/>
            <a:ext cx="3724275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These are various</a:t>
            </a:r>
            <a:r>
              <a:rPr lang="en-US" b="0" baseline="0" dirty="0" smtClean="0"/>
              <a:t> ways we communicate information.</a:t>
            </a:r>
            <a:endParaRPr lang="en-US" dirty="0" smtClean="0"/>
          </a:p>
          <a:p>
            <a:pPr>
              <a:lnSpc>
                <a:spcPct val="150000"/>
              </a:lnSpc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9B6-46C2-4F80-8F04-B779F97DED8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1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2880" y="199008"/>
            <a:ext cx="3541440" cy="265683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1861" y="3060699"/>
            <a:ext cx="6031190" cy="5624513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9B6-46C2-4F80-8F04-B779F97DED8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1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9563" y="304800"/>
            <a:ext cx="3724275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378200"/>
            <a:ext cx="5486400" cy="5008252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The </a:t>
            </a:r>
            <a:r>
              <a:rPr lang="en-US" dirty="0"/>
              <a:t>HCPSS Mobile App is available free to download for </a:t>
            </a:r>
            <a:r>
              <a:rPr lang="en-US" dirty="0" err="1"/>
              <a:t>iphones</a:t>
            </a:r>
            <a:r>
              <a:rPr lang="en-US" dirty="0"/>
              <a:t>, iPad, and Android devices in the app stores (search for “HCPSS”). </a:t>
            </a:r>
          </a:p>
          <a:p>
            <a:pPr>
              <a:lnSpc>
                <a:spcPct val="150000"/>
              </a:lnSpc>
              <a:defRPr/>
            </a:pP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The app makes it quick and easy to find the information you need, when you need it. It provides:</a:t>
            </a:r>
          </a:p>
          <a:p>
            <a:pPr marL="280406" indent="-280406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en-US" dirty="0"/>
              <a:t>Simplified access to information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en-US" dirty="0"/>
              <a:t>On-the-go access and quick </a:t>
            </a:r>
            <a:r>
              <a:rPr lang="en-US" dirty="0" smtClean="0"/>
              <a:t>links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en-US" dirty="0" smtClean="0"/>
              <a:t>School menus</a:t>
            </a:r>
            <a:endParaRPr lang="en-US" dirty="0"/>
          </a:p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en-US" dirty="0" smtClean="0"/>
              <a:t>Compiled </a:t>
            </a:r>
            <a:r>
              <a:rPr lang="en-US" dirty="0"/>
              <a:t>messages and calendar dates from </a:t>
            </a:r>
            <a:r>
              <a:rPr lang="en-US" dirty="0" smtClean="0"/>
              <a:t>all of the schools that your children attend, as </a:t>
            </a:r>
            <a:r>
              <a:rPr lang="en-US" dirty="0"/>
              <a:t>well as </a:t>
            </a:r>
            <a:r>
              <a:rPr lang="en-US" dirty="0" smtClean="0"/>
              <a:t>school district information. </a:t>
            </a:r>
            <a:endParaRPr lang="en-US" dirty="0"/>
          </a:p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D2C0C-5C1E-450A-AAF4-1BC79DE065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7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304800"/>
            <a:ext cx="372586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162300"/>
            <a:ext cx="5486400" cy="5461000"/>
          </a:xfrm>
        </p:spPr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ts val="1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 smtClean="0"/>
              <a:t>Please log-on to update your child’s emergency information.</a:t>
            </a:r>
            <a:endParaRPr lang="en-US" b="1" baseline="0" dirty="0" smtClean="0"/>
          </a:p>
          <a:p>
            <a:pPr marL="171450" indent="-171450">
              <a:lnSpc>
                <a:spcPts val="1740"/>
              </a:lnSpc>
              <a:buFont typeface="Arial"/>
              <a:buChar char="•"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18399-4142-7244-B78B-A3EB6599F2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28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8263" y="161925"/>
            <a:ext cx="1641475" cy="123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5169" y="1413473"/>
            <a:ext cx="6187661" cy="7623579"/>
          </a:xfrm>
        </p:spPr>
        <p:txBody>
          <a:bodyPr/>
          <a:lstStyle/>
          <a:p>
            <a:r>
              <a:rPr lang="en-US" sz="1100" baseline="0" dirty="0" smtClean="0"/>
              <a:t>PLES 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is 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one of 12 Title I schools in Howard County. Title I is a federally funded program designed to ensure all children have an opportunity to access a high quality education.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</a:rPr>
              <a:t>Title I federal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funding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</a:rPr>
              <a:t> is used to support and enhance the school program, and provide additional academic support, for every child in the school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</a:rPr>
              <a:t>.</a:t>
            </a:r>
            <a:endParaRPr lang="en-US" sz="1100" kern="1200" baseline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9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4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4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23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30461" y="4777385"/>
            <a:ext cx="7483078" cy="10626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830461" y="5893595"/>
            <a:ext cx="7483078" cy="66079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875594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0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7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74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49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70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5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44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49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78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11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5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9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71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64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26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04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12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73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22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4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49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92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30461" y="4777386"/>
            <a:ext cx="7483078" cy="10626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830461" y="5893596"/>
            <a:ext cx="7483078" cy="66079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5" algn="ctr">
              <a:spcBef>
                <a:spcPts val="0"/>
              </a:spcBef>
              <a:buSzTx/>
              <a:buNone/>
            </a:lvl2pPr>
            <a:lvl3pPr marL="0" indent="321449" algn="ctr">
              <a:spcBef>
                <a:spcPts val="0"/>
              </a:spcBef>
              <a:buSzTx/>
              <a:buNone/>
            </a:lvl3pPr>
            <a:lvl4pPr marL="0" indent="482175" algn="ctr">
              <a:spcBef>
                <a:spcPts val="0"/>
              </a:spcBef>
              <a:buSzTx/>
              <a:buNone/>
            </a:lvl4pPr>
            <a:lvl5pPr marL="0" indent="642899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633857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0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4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8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2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3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7F3B4427-210D-5043-8B67-3076FADFD8C3}" type="datetimeFigureOut">
              <a:rPr lang="en-US" smtClean="0"/>
              <a:pPr/>
              <a:t>9/22/17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8B9ACC80-A9E8-F941-8FAE-ED9965793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8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66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0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6.wdp"/><Relationship Id="rId5" Type="http://schemas.openxmlformats.org/officeDocument/2006/relationships/image" Target="../media/image4.png"/><Relationship Id="rId6" Type="http://schemas.microsoft.com/office/2007/relationships/hdphoto" Target="../media/hdphoto3.wdp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hcpss.org/connect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" y="4976037"/>
            <a:ext cx="9211037" cy="1891822"/>
          </a:xfrm>
          <a:prstGeom prst="rect">
            <a:avLst/>
          </a:prstGeom>
          <a:solidFill>
            <a:srgbClr val="1B40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cs typeface="Calibri"/>
              </a:rPr>
              <a:t>Back to School Night</a:t>
            </a:r>
            <a:r>
              <a:rPr lang="en-US" sz="5400" b="1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en-US" sz="5400" b="1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4000" dirty="0" smtClean="0">
                <a:solidFill>
                  <a:srgbClr val="B8D87A"/>
                </a:solidFill>
              </a:rPr>
              <a:t>Phelps Luck Elementary School</a:t>
            </a:r>
            <a:endParaRPr lang="en-US" sz="4000" dirty="0">
              <a:solidFill>
                <a:srgbClr val="B8D87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0"/>
            <a:ext cx="6579345" cy="49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-01-20 LFES IMG_121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3224"/>
            <a:ext cx="5058499" cy="57963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91385"/>
            <a:ext cx="9144000" cy="871840"/>
          </a:xfrm>
          <a:prstGeom prst="rect">
            <a:avLst/>
          </a:prstGeom>
          <a:solidFill>
            <a:srgbClr val="B8D87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1F497D"/>
                </a:solidFill>
              </a:rPr>
              <a:t>Title </a:t>
            </a:r>
            <a:r>
              <a:rPr lang="en-US" sz="5400" dirty="0" smtClean="0">
                <a:solidFill>
                  <a:srgbClr val="1F497D"/>
                </a:solidFill>
              </a:rPr>
              <a:t>I</a:t>
            </a:r>
            <a:endParaRPr lang="en-US" sz="5400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5521" y="1445999"/>
            <a:ext cx="391847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School-wide enhanced programs and services</a:t>
            </a: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Family involvement</a:t>
            </a: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/>
              <a:buChar char="•"/>
            </a:pPr>
            <a:endParaRPr lang="en-US" sz="32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82"/>
          <p:cNvSpPr>
            <a:spLocks noGrp="1"/>
          </p:cNvSpPr>
          <p:nvPr>
            <p:ph type="title"/>
          </p:nvPr>
        </p:nvSpPr>
        <p:spPr>
          <a:xfrm>
            <a:off x="187325" y="119063"/>
            <a:ext cx="8818563" cy="1003703"/>
          </a:xfrm>
          <a:solidFill>
            <a:srgbClr val="B8D87A"/>
          </a:solidFill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altLang="x-none" sz="5300" b="1" dirty="0">
                <a:latin typeface="+mj-lt"/>
                <a:sym typeface="Syncopate" charset="0"/>
              </a:rPr>
              <a:t>Primary Compact</a:t>
            </a:r>
            <a:r>
              <a:rPr lang="en-US" altLang="x-none" sz="2400" b="1" dirty="0">
                <a:latin typeface="Syncopate" charset="0"/>
                <a:sym typeface="Syncopate" charset="0"/>
              </a:rPr>
              <a:t/>
            </a:r>
            <a:br>
              <a:rPr lang="en-US" altLang="x-none" sz="2400" b="1" dirty="0">
                <a:latin typeface="Syncopate" charset="0"/>
                <a:sym typeface="Syncopate" charset="0"/>
              </a:rPr>
            </a:br>
            <a:endParaRPr lang="en-US" altLang="x-none" dirty="0"/>
          </a:p>
        </p:txBody>
      </p:sp>
      <p:pic>
        <p:nvPicPr>
          <p:cNvPr id="53250" name="Shape 8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179513"/>
            <a:ext cx="4462462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Shape 84"/>
          <p:cNvSpPr txBox="1">
            <a:spLocks noChangeArrowheads="1"/>
          </p:cNvSpPr>
          <p:nvPr/>
        </p:nvSpPr>
        <p:spPr bwMode="auto">
          <a:xfrm>
            <a:off x="187325" y="1997075"/>
            <a:ext cx="1649413" cy="2382838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dirty="0"/>
              <a:t>These bullets explain the Title I Schoolwide Program at PLES.</a:t>
            </a:r>
          </a:p>
        </p:txBody>
      </p:sp>
      <p:sp>
        <p:nvSpPr>
          <p:cNvPr id="53252" name="Shape 85"/>
          <p:cNvSpPr>
            <a:spLocks noChangeArrowheads="1"/>
          </p:cNvSpPr>
          <p:nvPr/>
        </p:nvSpPr>
        <p:spPr bwMode="auto">
          <a:xfrm>
            <a:off x="1911350" y="2493963"/>
            <a:ext cx="492125" cy="406400"/>
          </a:xfrm>
          <a:prstGeom prst="rightArrow">
            <a:avLst>
              <a:gd name="adj1" fmla="val 50000"/>
              <a:gd name="adj2" fmla="val 49934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3253" name="Shape 86"/>
          <p:cNvSpPr txBox="1">
            <a:spLocks noChangeArrowheads="1"/>
          </p:cNvSpPr>
          <p:nvPr/>
        </p:nvSpPr>
        <p:spPr bwMode="auto">
          <a:xfrm>
            <a:off x="7553325" y="2076450"/>
            <a:ext cx="1452563" cy="2795588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Bridges is funded by Title I funds. Here</a:t>
            </a:r>
            <a:r>
              <a:rPr lang="en-US" altLang="en-US" sz="1800"/>
              <a:t>’</a:t>
            </a:r>
            <a:r>
              <a:rPr lang="en-US" altLang="x-none" sz="1800"/>
              <a:t>s a description of what it offers!</a:t>
            </a:r>
          </a:p>
        </p:txBody>
      </p:sp>
      <p:sp>
        <p:nvSpPr>
          <p:cNvPr id="53254" name="Shape 87"/>
          <p:cNvSpPr>
            <a:spLocks noChangeArrowheads="1"/>
          </p:cNvSpPr>
          <p:nvPr/>
        </p:nvSpPr>
        <p:spPr bwMode="auto">
          <a:xfrm>
            <a:off x="6973888" y="4138613"/>
            <a:ext cx="579437" cy="157162"/>
          </a:xfrm>
          <a:prstGeom prst="leftArrow">
            <a:avLst>
              <a:gd name="adj1" fmla="val 50000"/>
              <a:gd name="adj2" fmla="val 49995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3255" name="Shape 88"/>
          <p:cNvSpPr txBox="1">
            <a:spLocks noChangeArrowheads="1"/>
          </p:cNvSpPr>
          <p:nvPr/>
        </p:nvSpPr>
        <p:spPr bwMode="auto">
          <a:xfrm>
            <a:off x="1649413" y="5356225"/>
            <a:ext cx="6580187" cy="13747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The bottom row offers an insight into volunteer opportunities, your Title I Points of Contact, and overall academic goals in Math and Reading</a:t>
            </a:r>
          </a:p>
        </p:txBody>
      </p:sp>
    </p:spTree>
    <p:extLst>
      <p:ext uri="{BB962C8B-B14F-4D97-AF65-F5344CB8AC3E}">
        <p14:creationId xmlns:p14="http://schemas.microsoft.com/office/powerpoint/2010/main" val="21464782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8D87A"/>
          </a:solidFill>
        </p:spPr>
        <p:txBody>
          <a:bodyPr>
            <a:normAutofit/>
          </a:bodyPr>
          <a:lstStyle/>
          <a:p>
            <a:r>
              <a:rPr lang="en-US" sz="5300" dirty="0" smtClean="0"/>
              <a:t>Title I Family Events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October 30 – Reading Night with Trunk-or-Treat – 6:30-8:00pm</a:t>
            </a:r>
          </a:p>
          <a:p>
            <a:endParaRPr lang="en-US" dirty="0"/>
          </a:p>
          <a:p>
            <a:r>
              <a:rPr lang="en-US" dirty="0" smtClean="0"/>
              <a:t>Each grade is working to determine nights to support parents with their child’s academics.  More info to come!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12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27590"/>
            <a:ext cx="9144000" cy="871840"/>
          </a:xfrm>
          <a:prstGeom prst="rect">
            <a:avLst/>
          </a:prstGeom>
          <a:solidFill>
            <a:srgbClr val="B8D87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rgbClr val="1F497D"/>
                </a:solidFill>
              </a:rPr>
              <a:t>Attendance</a:t>
            </a:r>
            <a:endParaRPr lang="en-US" sz="5400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5281" y="1169554"/>
            <a:ext cx="3918479" cy="5845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x-none" sz="2600" dirty="0">
                <a:solidFill>
                  <a:schemeClr val="bg1"/>
                </a:solidFill>
              </a:rPr>
              <a:t>First bell is 8:40a.m. – in class by 8:55a.m.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x-none" sz="2600" dirty="0">
                <a:solidFill>
                  <a:schemeClr val="bg1"/>
                </a:solidFill>
              </a:rPr>
              <a:t>Children should only be absent for illnesses.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x-none" sz="2600" dirty="0" smtClean="0">
                <a:solidFill>
                  <a:schemeClr val="bg1"/>
                </a:solidFill>
              </a:rPr>
              <a:t>Notes are required for absences:  child</a:t>
            </a:r>
            <a:r>
              <a:rPr lang="en-US" altLang="en-US" sz="2600" dirty="0" smtClean="0">
                <a:solidFill>
                  <a:schemeClr val="bg1"/>
                </a:solidFill>
              </a:rPr>
              <a:t>’</a:t>
            </a:r>
            <a:r>
              <a:rPr lang="en-US" altLang="x-none" sz="2600" dirty="0" smtClean="0">
                <a:solidFill>
                  <a:schemeClr val="bg1"/>
                </a:solidFill>
              </a:rPr>
              <a:t>s </a:t>
            </a:r>
            <a:r>
              <a:rPr lang="en-US" altLang="x-none" sz="2600" dirty="0">
                <a:solidFill>
                  <a:schemeClr val="bg1"/>
                </a:solidFill>
              </a:rPr>
              <a:t>full name, date of absence, reason, and parent signature.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x-none" sz="2600" dirty="0">
                <a:solidFill>
                  <a:schemeClr val="bg1"/>
                </a:solidFill>
              </a:rPr>
              <a:t>3 discretionary days a year – fill out pre-approval form 2 weeks in advance.</a:t>
            </a: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/>
              <a:buChar char="•"/>
            </a:pPr>
            <a:endParaRPr lang="en-US" sz="3200" dirty="0" smtClean="0">
              <a:solidFill>
                <a:prstClr val="white"/>
              </a:solidFill>
            </a:endParaRPr>
          </a:p>
        </p:txBody>
      </p:sp>
      <p:pic>
        <p:nvPicPr>
          <p:cNvPr id="8" name="Picture 7" descr="ples 2003 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0"/>
          <a:stretch>
            <a:fillRect/>
          </a:stretch>
        </p:blipFill>
        <p:spPr bwMode="auto">
          <a:xfrm>
            <a:off x="147638" y="1850065"/>
            <a:ext cx="4403097" cy="376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91385"/>
            <a:ext cx="9144000" cy="871840"/>
          </a:xfrm>
          <a:prstGeom prst="rect">
            <a:avLst/>
          </a:prstGeom>
          <a:solidFill>
            <a:srgbClr val="B8D87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rgbClr val="1F497D"/>
                </a:solidFill>
              </a:rPr>
              <a:t>Telehealth</a:t>
            </a:r>
            <a:endParaRPr lang="en-US" sz="5400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5521" y="1445999"/>
            <a:ext cx="3918479" cy="605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dirty="0">
                <a:solidFill>
                  <a:schemeClr val="bg1"/>
                </a:solidFill>
              </a:rPr>
              <a:t>Goal – Promote Health and Well Being Among Students While Providing Another Layer of Service to our PLES </a:t>
            </a:r>
            <a:r>
              <a:rPr lang="en-US" altLang="x-none" sz="2400" dirty="0" smtClean="0">
                <a:solidFill>
                  <a:schemeClr val="bg1"/>
                </a:solidFill>
              </a:rPr>
              <a:t>Families</a:t>
            </a:r>
          </a:p>
          <a:p>
            <a:pPr>
              <a:lnSpc>
                <a:spcPct val="90000"/>
              </a:lnSpc>
            </a:pPr>
            <a:endParaRPr lang="en-US" altLang="x-none" sz="2400" dirty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dirty="0">
                <a:solidFill>
                  <a:schemeClr val="bg1"/>
                </a:solidFill>
              </a:rPr>
              <a:t>Optional Participation (Parental Discretion) </a:t>
            </a:r>
            <a:endParaRPr lang="en-US" altLang="x-none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x-none" sz="2400" dirty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dirty="0">
                <a:solidFill>
                  <a:schemeClr val="bg1"/>
                </a:solidFill>
              </a:rPr>
              <a:t>Site Based Acute Care Diagnosis</a:t>
            </a:r>
          </a:p>
          <a:p>
            <a:pPr marL="400050" lvl="1">
              <a:lnSpc>
                <a:spcPct val="90000"/>
              </a:lnSpc>
            </a:pPr>
            <a:r>
              <a:rPr lang="en-US" altLang="x-none" sz="2000" dirty="0" smtClean="0">
                <a:solidFill>
                  <a:schemeClr val="bg1"/>
                </a:solidFill>
              </a:rPr>
              <a:t>		Strep </a:t>
            </a:r>
            <a:r>
              <a:rPr lang="en-US" altLang="x-none" sz="2000" dirty="0">
                <a:solidFill>
                  <a:schemeClr val="bg1"/>
                </a:solidFill>
              </a:rPr>
              <a:t>Throat</a:t>
            </a:r>
          </a:p>
          <a:p>
            <a:pPr marL="400050" lvl="1">
              <a:lnSpc>
                <a:spcPct val="90000"/>
              </a:lnSpc>
            </a:pPr>
            <a:r>
              <a:rPr lang="en-US" altLang="x-none" sz="2000" dirty="0" smtClean="0">
                <a:solidFill>
                  <a:schemeClr val="bg1"/>
                </a:solidFill>
              </a:rPr>
              <a:t>		Ear </a:t>
            </a:r>
            <a:r>
              <a:rPr lang="en-US" altLang="x-none" sz="2000" dirty="0">
                <a:solidFill>
                  <a:schemeClr val="bg1"/>
                </a:solidFill>
              </a:rPr>
              <a:t>Infections</a:t>
            </a:r>
          </a:p>
          <a:p>
            <a:pPr marL="400050" lvl="1">
              <a:lnSpc>
                <a:spcPct val="90000"/>
              </a:lnSpc>
            </a:pPr>
            <a:r>
              <a:rPr lang="en-US" altLang="x-none" sz="2000" dirty="0" smtClean="0">
                <a:solidFill>
                  <a:schemeClr val="bg1"/>
                </a:solidFill>
              </a:rPr>
              <a:t>		Rash </a:t>
            </a:r>
            <a:r>
              <a:rPr lang="en-US" altLang="x-none" sz="2000" dirty="0">
                <a:solidFill>
                  <a:schemeClr val="bg1"/>
                </a:solidFill>
              </a:rPr>
              <a:t>Identification</a:t>
            </a:r>
          </a:p>
          <a:p>
            <a:pPr marL="400050" lvl="1">
              <a:lnSpc>
                <a:spcPct val="90000"/>
              </a:lnSpc>
            </a:pPr>
            <a:r>
              <a:rPr lang="en-US" altLang="x-none" sz="2000" dirty="0" smtClean="0">
                <a:solidFill>
                  <a:schemeClr val="bg1"/>
                </a:solidFill>
              </a:rPr>
              <a:t>		Eye </a:t>
            </a:r>
            <a:r>
              <a:rPr lang="en-US" altLang="x-none" sz="2000" dirty="0">
                <a:solidFill>
                  <a:schemeClr val="bg1"/>
                </a:solidFill>
              </a:rPr>
              <a:t>Infections</a:t>
            </a:r>
          </a:p>
          <a:p>
            <a:pPr marL="400050" lvl="1">
              <a:lnSpc>
                <a:spcPct val="90000"/>
              </a:lnSpc>
            </a:pPr>
            <a:r>
              <a:rPr lang="en-US" altLang="x-none" sz="2000" dirty="0" smtClean="0">
                <a:solidFill>
                  <a:schemeClr val="bg1"/>
                </a:solidFill>
              </a:rPr>
              <a:t>		Chest </a:t>
            </a:r>
            <a:r>
              <a:rPr lang="en-US" altLang="x-none" sz="2000" dirty="0">
                <a:solidFill>
                  <a:schemeClr val="bg1"/>
                </a:solidFill>
              </a:rPr>
              <a:t>Infections 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>
                <a:solidFill>
                  <a:srgbClr val="800000"/>
                </a:solidFill>
              </a:rPr>
              <a:t>	</a:t>
            </a:r>
            <a:endParaRPr lang="en-US" altLang="x-none" sz="2000" dirty="0"/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/>
              <a:buChar char="•"/>
            </a:pPr>
            <a:endParaRPr lang="en-US" sz="3200" dirty="0" smtClean="0">
              <a:solidFill>
                <a:prstClr val="white"/>
              </a:solidFill>
            </a:endParaRPr>
          </a:p>
        </p:txBody>
      </p:sp>
      <p:pic>
        <p:nvPicPr>
          <p:cNvPr id="7" name="Picture 6" descr="Telehealth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3165" y="1754373"/>
            <a:ext cx="5061102" cy="40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942" y="-175212"/>
            <a:ext cx="9266830" cy="70332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84" y="0"/>
            <a:ext cx="9140116" cy="9144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3588F"/>
                </a:solidFill>
                <a:latin typeface="+mn-lt"/>
                <a:cs typeface="Calibri"/>
              </a:rPr>
              <a:t>Measures of Academic Progress (MAP)</a:t>
            </a:r>
          </a:p>
        </p:txBody>
      </p:sp>
    </p:spTree>
    <p:extLst>
      <p:ext uri="{BB962C8B-B14F-4D97-AF65-F5344CB8AC3E}">
        <p14:creationId xmlns:p14="http://schemas.microsoft.com/office/powerpoint/2010/main" val="805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64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2012"/>
            <a:ext cx="6264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PARCC Assessment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7"/>
          <a:stretch/>
        </p:blipFill>
        <p:spPr>
          <a:xfrm>
            <a:off x="0" y="601346"/>
            <a:ext cx="9172868" cy="6256657"/>
          </a:xfrm>
          <a:prstGeom prst="rect">
            <a:avLst/>
          </a:prstGeom>
          <a:solidFill>
            <a:srgbClr val="79963B"/>
          </a:solidFill>
        </p:spPr>
      </p:pic>
      <p:sp>
        <p:nvSpPr>
          <p:cNvPr id="4" name="TextBox 3"/>
          <p:cNvSpPr txBox="1"/>
          <p:nvPr/>
        </p:nvSpPr>
        <p:spPr>
          <a:xfrm>
            <a:off x="0" y="4873"/>
            <a:ext cx="9172867" cy="677100"/>
          </a:xfrm>
          <a:prstGeom prst="rect">
            <a:avLst/>
          </a:prstGeom>
          <a:solidFill>
            <a:srgbClr val="13588F"/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800" dirty="0" err="1">
                <a:solidFill>
                  <a:schemeClr val="bg1"/>
                </a:solidFill>
              </a:rPr>
              <a:t>CogAT</a:t>
            </a:r>
            <a:r>
              <a:rPr lang="en-US" sz="3800" dirty="0">
                <a:solidFill>
                  <a:schemeClr val="bg1"/>
                </a:solidFill>
              </a:rPr>
              <a:t> (C</a:t>
            </a:r>
            <a:r>
              <a:rPr lang="en-US" sz="3800" dirty="0" smtClean="0">
                <a:solidFill>
                  <a:schemeClr val="bg1"/>
                </a:solidFill>
              </a:rPr>
              <a:t>ognitive Abilities Test) - Grades 3-5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0402" y="5102882"/>
            <a:ext cx="6459257" cy="1524231"/>
          </a:xfrm>
          <a:prstGeom prst="rect">
            <a:avLst/>
          </a:prstGeom>
          <a:solidFill>
            <a:srgbClr val="B8D8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925" indent="-288925">
              <a:buFont typeface="Arial"/>
              <a:buChar char="•"/>
            </a:pPr>
            <a:r>
              <a:rPr lang="en-US" sz="3200" dirty="0" smtClean="0">
                <a:solidFill>
                  <a:srgbClr val="1B4072"/>
                </a:solidFill>
                <a:sym typeface="Raleway"/>
              </a:rPr>
              <a:t>Measures verbal, quantitative, and learned reasoning abilities</a:t>
            </a:r>
          </a:p>
          <a:p>
            <a:pPr marL="288925" indent="-288925">
              <a:buFont typeface="Arial"/>
              <a:buChar char="•"/>
            </a:pPr>
            <a:r>
              <a:rPr lang="en-US" sz="3200" dirty="0" smtClean="0">
                <a:solidFill>
                  <a:srgbClr val="1B4072"/>
                </a:solidFill>
                <a:sym typeface="Raleway"/>
              </a:rPr>
              <a:t>Used for GT placement decisions</a:t>
            </a:r>
            <a:endParaRPr lang="en-US" sz="3200" dirty="0">
              <a:solidFill>
                <a:srgbClr val="1B4072"/>
              </a:solidFill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977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QbycWP3jKspo5RaVvJoB3_zMn8PSVvUzaNeCv2uAEY9k_KCWk2vwDUsOKVYTEKqeAHGhQc0nQDkxN4PTsVfYcH307B6lXB5DxFuuUfGR_Bn_BkOsXDNXXy8q9HFrLmkE8ARThPQDG0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675" y="816951"/>
            <a:ext cx="4249057" cy="54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5812" y="2623689"/>
            <a:ext cx="45481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40000"/>
              </a:lnSpc>
              <a:defRPr sz="3600">
                <a:solidFill>
                  <a:srgbClr val="4571A8"/>
                </a:solidFill>
              </a:defRPr>
            </a:lvl1pPr>
          </a:lstStyle>
          <a:p>
            <a:pPr marL="279400" indent="-279400">
              <a:lnSpc>
                <a:spcPct val="110000"/>
              </a:lnSpc>
              <a:spcAft>
                <a:spcPts val="2400"/>
              </a:spcAft>
              <a:buFont typeface="Arial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Earth/</a:t>
            </a:r>
            <a:r>
              <a:rPr lang="en-US" sz="3000" dirty="0" smtClean="0">
                <a:solidFill>
                  <a:srgbClr val="002060"/>
                </a:solidFill>
              </a:rPr>
              <a:t>Space science</a:t>
            </a:r>
          </a:p>
          <a:p>
            <a:pPr marL="279400" indent="-279400">
              <a:lnSpc>
                <a:spcPct val="110000"/>
              </a:lnSpc>
              <a:spcAft>
                <a:spcPts val="2400"/>
              </a:spcAft>
              <a:buFont typeface="Arial"/>
              <a:buChar char="•"/>
            </a:pPr>
            <a:r>
              <a:rPr lang="en-US" sz="3000" dirty="0" smtClean="0">
                <a:solidFill>
                  <a:srgbClr val="002060"/>
                </a:solidFill>
              </a:rPr>
              <a:t>Life science (</a:t>
            </a:r>
            <a:r>
              <a:rPr lang="en-US" sz="3000" dirty="0">
                <a:solidFill>
                  <a:srgbClr val="002060"/>
                </a:solidFill>
              </a:rPr>
              <a:t>biology</a:t>
            </a:r>
            <a:r>
              <a:rPr lang="en-US" sz="3000" dirty="0" smtClean="0">
                <a:solidFill>
                  <a:srgbClr val="002060"/>
                </a:solidFill>
              </a:rPr>
              <a:t>)</a:t>
            </a:r>
          </a:p>
          <a:p>
            <a:pPr marL="279400" indent="-279400">
              <a:lnSpc>
                <a:spcPct val="110000"/>
              </a:lnSpc>
              <a:spcAft>
                <a:spcPts val="2400"/>
              </a:spcAft>
              <a:buFont typeface="Arial"/>
              <a:buChar char="•"/>
            </a:pPr>
            <a:r>
              <a:rPr lang="en-US" sz="3000" dirty="0" smtClean="0">
                <a:solidFill>
                  <a:srgbClr val="002060"/>
                </a:solidFill>
              </a:rPr>
              <a:t>Physical </a:t>
            </a:r>
            <a:r>
              <a:rPr lang="en-US" sz="3000" dirty="0">
                <a:solidFill>
                  <a:srgbClr val="002060"/>
                </a:solidFill>
              </a:rPr>
              <a:t>science (chemistry </a:t>
            </a:r>
            <a:r>
              <a:rPr lang="en-US" sz="3000" dirty="0" smtClean="0">
                <a:solidFill>
                  <a:srgbClr val="002060"/>
                </a:solidFill>
              </a:rPr>
              <a:t>and </a:t>
            </a:r>
            <a:r>
              <a:rPr lang="en-US" sz="3000" dirty="0">
                <a:solidFill>
                  <a:srgbClr val="002060"/>
                </a:solidFill>
              </a:rPr>
              <a:t>physics</a:t>
            </a:r>
            <a:r>
              <a:rPr lang="en-US" sz="3000" dirty="0" smtClean="0">
                <a:solidFill>
                  <a:srgbClr val="002060"/>
                </a:solidFill>
              </a:rPr>
              <a:t>) 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37579"/>
            <a:ext cx="9144000" cy="707886"/>
          </a:xfrm>
          <a:prstGeom prst="rect">
            <a:avLst/>
          </a:prstGeom>
          <a:solidFill>
            <a:srgbClr val="B8D8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sym typeface="Raleway"/>
              </a:rPr>
              <a:t>More information: </a:t>
            </a:r>
            <a:r>
              <a:rPr lang="en-US" sz="4000" b="1" dirty="0" err="1">
                <a:solidFill>
                  <a:srgbClr val="002060"/>
                </a:solidFill>
                <a:sym typeface="Raleway"/>
              </a:rPr>
              <a:t>nextgenscience.org</a:t>
            </a:r>
            <a:endParaRPr lang="en-US" sz="4000" b="1" dirty="0">
              <a:solidFill>
                <a:srgbClr val="002060"/>
              </a:solidFill>
              <a:sym typeface="Raleway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-1683"/>
            <a:ext cx="9140116" cy="914400"/>
          </a:xfrm>
          <a:prstGeom prst="rect">
            <a:avLst/>
          </a:prstGeom>
          <a:solidFill>
            <a:srgbClr val="13588F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Maryland Integrated Science Assessment (MISA</a:t>
            </a:r>
            <a:r>
              <a:rPr lang="en-US" sz="4000" dirty="0" smtClean="0">
                <a:solidFill>
                  <a:schemeClr val="bg1"/>
                </a:solidFill>
              </a:rPr>
              <a:t>)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3047" y="1349675"/>
            <a:ext cx="4730953" cy="109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576F27"/>
                </a:solidFill>
              </a:rPr>
              <a:t>Aligned to Next </a:t>
            </a:r>
            <a:r>
              <a:rPr lang="en-US" sz="3200" dirty="0">
                <a:solidFill>
                  <a:srgbClr val="576F27"/>
                </a:solidFill>
              </a:rPr>
              <a:t>Generation Science Standards (NGSS)</a:t>
            </a:r>
          </a:p>
        </p:txBody>
      </p:sp>
    </p:spTree>
    <p:extLst>
      <p:ext uri="{BB962C8B-B14F-4D97-AF65-F5344CB8AC3E}">
        <p14:creationId xmlns:p14="http://schemas.microsoft.com/office/powerpoint/2010/main" val="20081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8856" y="-156949"/>
            <a:ext cx="9630637" cy="72401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" y="0"/>
            <a:ext cx="9144000" cy="875816"/>
          </a:xfrm>
          <a:prstGeom prst="rect">
            <a:avLst/>
          </a:prstGeom>
          <a:solidFill>
            <a:srgbClr val="B8D87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</a:pPr>
            <a:r>
              <a:rPr lang="en-US" dirty="0">
                <a:solidFill>
                  <a:srgbClr val="1F497D"/>
                </a:solidFill>
                <a:ea typeface="Raleway"/>
                <a:cs typeface="Raleway"/>
                <a:sym typeface="Raleway"/>
              </a:rPr>
              <a:t>What Your Child Will </a:t>
            </a:r>
            <a:r>
              <a:rPr lang="en-US" dirty="0" smtClean="0">
                <a:solidFill>
                  <a:srgbClr val="1F497D"/>
                </a:solidFill>
                <a:ea typeface="Raleway"/>
                <a:cs typeface="Raleway"/>
                <a:sym typeface="Raleway"/>
              </a:rPr>
              <a:t>Learn Guides</a:t>
            </a:r>
            <a:endParaRPr lang="en-US" dirty="0">
              <a:solidFill>
                <a:srgbClr val="1F497D"/>
              </a:solidFill>
              <a:ea typeface="Raleway"/>
              <a:cs typeface="Raleway"/>
              <a:sym typeface="Raleway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7747" y="4475233"/>
            <a:ext cx="3244153" cy="2149655"/>
            <a:chOff x="527747" y="4475233"/>
            <a:chExt cx="3244153" cy="2149655"/>
          </a:xfrm>
        </p:grpSpPr>
        <p:sp>
          <p:nvSpPr>
            <p:cNvPr id="2" name="Rectangle 1"/>
            <p:cNvSpPr/>
            <p:nvPr/>
          </p:nvSpPr>
          <p:spPr>
            <a:xfrm>
              <a:off x="527747" y="4475233"/>
              <a:ext cx="3244153" cy="2149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747" y="4542150"/>
              <a:ext cx="3244153" cy="142087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24483" y="5868122"/>
              <a:ext cx="15847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CANVAS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7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PLES </a:t>
            </a:r>
            <a:r>
              <a:rPr lang="en-US" dirty="0"/>
              <a:t>Parent Teacher Association (PTA)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The PTA is a group of parents and teachers who volunteer their time to provide academic, social, and cultural enrichment to each student at PLES throughout the school year.</a:t>
            </a:r>
          </a:p>
          <a:p>
            <a:r>
              <a:rPr lang="en-US" dirty="0"/>
              <a:t>Executive Committee:</a:t>
            </a:r>
          </a:p>
          <a:p>
            <a:pPr lvl="1"/>
            <a:r>
              <a:rPr lang="en-US" dirty="0"/>
              <a:t>Jackie </a:t>
            </a:r>
            <a:r>
              <a:rPr lang="en-US" dirty="0" err="1"/>
              <a:t>Cholewczynski</a:t>
            </a:r>
            <a:r>
              <a:rPr lang="en-US" dirty="0"/>
              <a:t> – President</a:t>
            </a:r>
          </a:p>
          <a:p>
            <a:pPr lvl="1"/>
            <a:r>
              <a:rPr lang="en-US" dirty="0"/>
              <a:t>Steve </a:t>
            </a:r>
            <a:r>
              <a:rPr lang="en-US" dirty="0" err="1"/>
              <a:t>Tabak</a:t>
            </a:r>
            <a:r>
              <a:rPr lang="en-US" dirty="0"/>
              <a:t> – Vice President 1 (Financial Oversight)</a:t>
            </a:r>
          </a:p>
          <a:p>
            <a:pPr lvl="1"/>
            <a:r>
              <a:rPr lang="en-US" dirty="0"/>
              <a:t>Amy </a:t>
            </a:r>
            <a:r>
              <a:rPr lang="en-US" dirty="0" err="1"/>
              <a:t>Shupps</a:t>
            </a:r>
            <a:r>
              <a:rPr lang="en-US" dirty="0"/>
              <a:t> – Vice President 2 (Fundraising)</a:t>
            </a:r>
          </a:p>
          <a:p>
            <a:pPr lvl="1"/>
            <a:r>
              <a:rPr lang="en-US" dirty="0"/>
              <a:t>Michele McGee-Guthrie – Vice President 3 (Teacher Liaison)</a:t>
            </a:r>
          </a:p>
          <a:p>
            <a:pPr lvl="1"/>
            <a:r>
              <a:rPr lang="en-US" dirty="0"/>
              <a:t>Ann </a:t>
            </a:r>
            <a:r>
              <a:rPr lang="en-US" dirty="0" err="1"/>
              <a:t>Wacha</a:t>
            </a:r>
            <a:r>
              <a:rPr lang="en-US" dirty="0"/>
              <a:t> – Treasurer</a:t>
            </a:r>
          </a:p>
          <a:p>
            <a:pPr lvl="1"/>
            <a:r>
              <a:rPr lang="en-US" dirty="0"/>
              <a:t>Kelly Frank – Secretary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Visits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3rd Grade:   Homeroom Classrooms</a:t>
            </a:r>
          </a:p>
          <a:p>
            <a:endParaRPr lang="en-US" dirty="0"/>
          </a:p>
          <a:p>
            <a:r>
              <a:rPr lang="en-US" dirty="0" smtClean="0"/>
              <a:t>4th Grade:  Fleck/Green – Fleck’s Room</a:t>
            </a:r>
            <a:endParaRPr lang="en-US" dirty="0"/>
          </a:p>
          <a:p>
            <a:pPr marL="2286000" lvl="5" indent="0">
              <a:buNone/>
            </a:pPr>
            <a:r>
              <a:rPr lang="en-US" sz="3200" dirty="0" smtClean="0"/>
              <a:t>Arnold/</a:t>
            </a:r>
            <a:r>
              <a:rPr lang="en-US" sz="3200" dirty="0" err="1" smtClean="0"/>
              <a:t>Menton</a:t>
            </a:r>
            <a:r>
              <a:rPr lang="en-US" sz="3200" dirty="0" smtClean="0"/>
              <a:t> – Arnold’s Room</a:t>
            </a:r>
          </a:p>
          <a:p>
            <a:pPr marL="2286000" lvl="5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dirty="0" smtClean="0"/>
              <a:t>5th Grade: Lardner/Angle/Skinner – Skinner’s 				</a:t>
            </a:r>
            <a:r>
              <a:rPr lang="en-US" smtClean="0"/>
              <a:t>		Room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Milton/Rembert – Rembert’s Room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92056" y="18500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5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Membership Q&amp;A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 much is it to be a member of the PTA?</a:t>
            </a:r>
          </a:p>
          <a:p>
            <a:pPr lvl="1"/>
            <a:r>
              <a:rPr lang="en-US" dirty="0"/>
              <a:t>$10 per person, per year</a:t>
            </a:r>
          </a:p>
          <a:p>
            <a:r>
              <a:rPr lang="en-US" dirty="0"/>
              <a:t>What does membership mean?</a:t>
            </a:r>
          </a:p>
          <a:p>
            <a:pPr lvl="1"/>
            <a:r>
              <a:rPr lang="en-US" dirty="0"/>
              <a:t>Membership means you are able to vote on PTA matters at our monthly meetings</a:t>
            </a:r>
          </a:p>
          <a:p>
            <a:r>
              <a:rPr lang="en-US" dirty="0"/>
              <a:t>When are the PTA meetings?</a:t>
            </a:r>
          </a:p>
          <a:p>
            <a:pPr lvl="1"/>
            <a:r>
              <a:rPr lang="en-US" dirty="0"/>
              <a:t>First Wednesday of every month (except September and January) at 7pm in the Media Center</a:t>
            </a:r>
          </a:p>
          <a:p>
            <a:r>
              <a:rPr lang="en-US" dirty="0"/>
              <a:t>Are meetings mandatory?</a:t>
            </a:r>
          </a:p>
          <a:p>
            <a:pPr lvl="1"/>
            <a:r>
              <a:rPr lang="en-US" dirty="0"/>
              <a:t>NO!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Do I have to be a member to volunteer at PTA events?</a:t>
            </a:r>
          </a:p>
          <a:p>
            <a:pPr lvl="1"/>
            <a:r>
              <a:rPr lang="en-US" dirty="0"/>
              <a:t>NO!</a:t>
            </a:r>
          </a:p>
          <a:p>
            <a:r>
              <a:rPr lang="en-US" dirty="0"/>
              <a:t>Do I have to volunteer a certain number of times as a member?</a:t>
            </a:r>
          </a:p>
          <a:p>
            <a:pPr lvl="1"/>
            <a:r>
              <a:rPr lang="en-US" dirty="0"/>
              <a:t>NO! We will take all the time you can give. We recognize that people work and so do most of us!</a:t>
            </a:r>
          </a:p>
          <a:p>
            <a:r>
              <a:rPr lang="en-US" dirty="0"/>
              <a:t>Who attends the PTA meetings?</a:t>
            </a:r>
          </a:p>
          <a:p>
            <a:pPr lvl="1"/>
            <a:r>
              <a:rPr lang="en-US" dirty="0"/>
              <a:t>Parents, grandparents, relatives and best of all, our Principal Mrs. Leader and Assistant Principal Mrs. Fowlkes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What does the PTA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Fundraising</a:t>
            </a:r>
          </a:p>
          <a:p>
            <a:pPr lvl="1"/>
            <a:r>
              <a:rPr lang="en-US" dirty="0"/>
              <a:t>Dine Out Nights, Fall/Spring Fundraisers, Box Tops for Education, Spirit Wear</a:t>
            </a:r>
          </a:p>
          <a:p>
            <a:r>
              <a:rPr lang="en-US" b="1" dirty="0"/>
              <a:t>Enrichment</a:t>
            </a:r>
          </a:p>
          <a:p>
            <a:pPr lvl="1"/>
            <a:r>
              <a:rPr lang="en-US" dirty="0"/>
              <a:t>Book Fairs, Science Fair</a:t>
            </a:r>
          </a:p>
          <a:p>
            <a:r>
              <a:rPr lang="en-US" b="1" dirty="0"/>
              <a:t>Wellness</a:t>
            </a:r>
          </a:p>
          <a:p>
            <a:pPr lvl="1"/>
            <a:r>
              <a:rPr lang="en-US" dirty="0"/>
              <a:t>Family 5K And Family Fun Run</a:t>
            </a:r>
          </a:p>
          <a:p>
            <a:r>
              <a:rPr lang="en-US" b="1" dirty="0"/>
              <a:t>Social Activities</a:t>
            </a:r>
          </a:p>
          <a:p>
            <a:pPr lvl="1"/>
            <a:r>
              <a:rPr lang="en-US" dirty="0"/>
              <a:t>Paint Nights, Dances, Movie Nights, Bingo Night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Staff Appreciation</a:t>
            </a:r>
          </a:p>
          <a:p>
            <a:pPr lvl="1"/>
            <a:r>
              <a:rPr lang="en-US" dirty="0"/>
              <a:t>Back to School Teacher Breakfast, Conference Dinners, Teacher Appreciation Week</a:t>
            </a:r>
          </a:p>
          <a:p>
            <a:r>
              <a:rPr lang="en-US" b="1" dirty="0"/>
              <a:t>Community Outreach</a:t>
            </a:r>
          </a:p>
          <a:p>
            <a:pPr lvl="1"/>
            <a:r>
              <a:rPr lang="en-US" dirty="0"/>
              <a:t>Mobile Food Pantry</a:t>
            </a:r>
          </a:p>
          <a:p>
            <a:r>
              <a:rPr lang="en-US" b="1" dirty="0"/>
              <a:t>Funding</a:t>
            </a:r>
          </a:p>
          <a:p>
            <a:pPr lvl="1"/>
            <a:r>
              <a:rPr lang="en-US" dirty="0"/>
              <a:t>Field Trips, Cultural Assemblies. Simulated Congressional Hearings</a:t>
            </a:r>
          </a:p>
          <a:p>
            <a:r>
              <a:rPr lang="en-US" b="1" dirty="0"/>
              <a:t>Publications</a:t>
            </a:r>
          </a:p>
          <a:p>
            <a:pPr lvl="1"/>
            <a:r>
              <a:rPr lang="en-US" dirty="0"/>
              <a:t>Yearbook, School Directory</a:t>
            </a:r>
          </a:p>
        </p:txBody>
      </p:sp>
    </p:spTree>
    <p:extLst>
      <p:ext uri="{BB962C8B-B14F-4D97-AF65-F5344CB8AC3E}">
        <p14:creationId xmlns:p14="http://schemas.microsoft.com/office/powerpoint/2010/main" val="10381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4312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First PTA Meeting: October 4</a:t>
            </a:r>
            <a:r>
              <a:rPr lang="en-US" baseline="30000" dirty="0" smtClean="0"/>
              <a:t>th</a:t>
            </a:r>
            <a:r>
              <a:rPr lang="en-US" dirty="0" smtClean="0"/>
              <a:t>, 7pm in the Media Center</a:t>
            </a:r>
          </a:p>
          <a:p>
            <a:r>
              <a:rPr lang="en-US" dirty="0" smtClean="0"/>
              <a:t>Fall Paint Night: October 10</a:t>
            </a:r>
            <a:r>
              <a:rPr lang="en-US" baseline="30000" dirty="0" smtClean="0"/>
              <a:t>th</a:t>
            </a:r>
            <a:r>
              <a:rPr lang="en-US" dirty="0" smtClean="0"/>
              <a:t>, 6:30 – 8:00pm in the Cafeteria</a:t>
            </a:r>
          </a:p>
          <a:p>
            <a:r>
              <a:rPr lang="en-US" dirty="0" smtClean="0"/>
              <a:t>Dine Out Night: October 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Fall Fundraiser (</a:t>
            </a:r>
            <a:r>
              <a:rPr lang="en-US" dirty="0" err="1" smtClean="0"/>
              <a:t>Cherrydale</a:t>
            </a:r>
            <a:r>
              <a:rPr lang="en-US" dirty="0" smtClean="0"/>
              <a:t>): End of October</a:t>
            </a:r>
          </a:p>
          <a:p>
            <a:r>
              <a:rPr lang="en-US" dirty="0" smtClean="0"/>
              <a:t>November PTA Meeting: November 1</a:t>
            </a:r>
            <a:r>
              <a:rPr lang="en-US" baseline="30000" dirty="0" smtClean="0"/>
              <a:t>st</a:t>
            </a:r>
            <a:r>
              <a:rPr lang="en-US" dirty="0" smtClean="0"/>
              <a:t>, 7pm in the Media Center</a:t>
            </a:r>
          </a:p>
          <a:p>
            <a:r>
              <a:rPr lang="en-US" dirty="0" smtClean="0"/>
              <a:t>Fall Movie Night: Thursday, November 9</a:t>
            </a:r>
            <a:r>
              <a:rPr lang="en-US" baseline="30000" dirty="0" smtClean="0"/>
              <a:t>th</a:t>
            </a:r>
            <a:r>
              <a:rPr lang="en-US" dirty="0" smtClean="0"/>
              <a:t>, 6:30 – 8:00pm in the Cafeteria</a:t>
            </a:r>
          </a:p>
          <a:p>
            <a:r>
              <a:rPr lang="en-US" dirty="0" smtClean="0"/>
              <a:t>Dine Out Night: November 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December PTA Night Featuring </a:t>
            </a:r>
            <a:r>
              <a:rPr lang="en-US" b="1" dirty="0" smtClean="0"/>
              <a:t>Interim Superintendent Dr. </a:t>
            </a:r>
            <a:r>
              <a:rPr lang="en-US" b="1" dirty="0" err="1" smtClean="0"/>
              <a:t>Martirano</a:t>
            </a:r>
            <a:r>
              <a:rPr lang="en-US" dirty="0" smtClean="0"/>
              <a:t>: December 6</a:t>
            </a:r>
            <a:r>
              <a:rPr lang="en-US" baseline="30000" dirty="0" smtClean="0"/>
              <a:t>th</a:t>
            </a:r>
            <a:r>
              <a:rPr lang="en-US" dirty="0" smtClean="0"/>
              <a:t>, 7pm in the Media Center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844"/>
            <a:ext cx="8229600" cy="1143000"/>
          </a:xfrm>
          <a:solidFill>
            <a:srgbClr val="B8D87A"/>
          </a:solidFill>
        </p:spPr>
        <p:txBody>
          <a:bodyPr>
            <a:normAutofit/>
          </a:bodyPr>
          <a:lstStyle/>
          <a:p>
            <a:r>
              <a:rPr lang="en-US" sz="3001" dirty="0"/>
              <a:t>Upcoming Events</a:t>
            </a:r>
          </a:p>
        </p:txBody>
      </p:sp>
    </p:spTree>
    <p:extLst>
      <p:ext uri="{BB962C8B-B14F-4D97-AF65-F5344CB8AC3E}">
        <p14:creationId xmlns:p14="http://schemas.microsoft.com/office/powerpoint/2010/main" val="151289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269631"/>
            <a:ext cx="9143999" cy="1348155"/>
          </a:xfrm>
          <a:prstGeom prst="rect">
            <a:avLst/>
          </a:prstGeom>
          <a:solidFill>
            <a:srgbClr val="B8D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1F497D"/>
                </a:solidFill>
              </a:rPr>
              <a:t>School News and Information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6048" y="2852813"/>
            <a:ext cx="1284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4400" dirty="0">
                <a:solidFill>
                  <a:prstClr val="white"/>
                </a:solidFill>
              </a:rPr>
              <a:t>Print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6048" y="3772686"/>
            <a:ext cx="3100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4400" dirty="0">
                <a:solidFill>
                  <a:prstClr val="white"/>
                </a:solidFill>
              </a:rPr>
              <a:t>Social Media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 descr="ico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4970" y="2778920"/>
            <a:ext cx="758967" cy="872332"/>
          </a:xfrm>
          <a:prstGeom prst="rect">
            <a:avLst/>
          </a:prstGeom>
        </p:spPr>
      </p:pic>
      <p:pic>
        <p:nvPicPr>
          <p:cNvPr id="23" name="Picture 22" descr="icons.pn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972" y="4452503"/>
            <a:ext cx="1152962" cy="116455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66048" y="4692559"/>
            <a:ext cx="15103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4400" dirty="0">
                <a:solidFill>
                  <a:prstClr val="white"/>
                </a:solidFill>
              </a:rPr>
              <a:t>Video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5" name="Picture 24" descr="icons.png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447" y="1860885"/>
            <a:ext cx="1062013" cy="9669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666048" y="1932940"/>
            <a:ext cx="144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4400" dirty="0">
                <a:solidFill>
                  <a:prstClr val="white"/>
                </a:solidFill>
              </a:rPr>
              <a:t>Email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7" name="Picture 26" descr="icons.png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909" y="3618929"/>
            <a:ext cx="1169089" cy="949022"/>
          </a:xfrm>
          <a:prstGeom prst="rect">
            <a:avLst/>
          </a:prstGeom>
        </p:spPr>
      </p:pic>
      <p:pic>
        <p:nvPicPr>
          <p:cNvPr id="28" name="Picture 27" descr="icons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0503"/>
          <a:stretch/>
        </p:blipFill>
        <p:spPr>
          <a:xfrm>
            <a:off x="2443334" y="5551480"/>
            <a:ext cx="962238" cy="88022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66048" y="5612432"/>
            <a:ext cx="2316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4400" dirty="0">
                <a:solidFill>
                  <a:prstClr val="white"/>
                </a:solidFill>
              </a:rPr>
              <a:t>In Person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269631"/>
            <a:ext cx="9143999" cy="1348155"/>
          </a:xfrm>
          <a:prstGeom prst="rect">
            <a:avLst/>
          </a:prstGeom>
          <a:solidFill>
            <a:srgbClr val="B8D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1F497D"/>
                </a:solidFill>
              </a:rPr>
              <a:t>HCPSS System </a:t>
            </a:r>
            <a:r>
              <a:rPr lang="en-US" sz="4800" dirty="0" smtClean="0">
                <a:solidFill>
                  <a:srgbClr val="1F497D"/>
                </a:solidFill>
              </a:rPr>
              <a:t>and School News</a:t>
            </a:r>
            <a:endParaRPr lang="en-US" sz="4800" dirty="0">
              <a:solidFill>
                <a:srgbClr val="1F497D"/>
              </a:solidFill>
            </a:endParaRPr>
          </a:p>
        </p:txBody>
      </p:sp>
      <p:pic>
        <p:nvPicPr>
          <p:cNvPr id="14" name="Picture 13" descr="ico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0503"/>
          <a:stretch/>
        </p:blipFill>
        <p:spPr>
          <a:xfrm>
            <a:off x="5298063" y="1824935"/>
            <a:ext cx="849874" cy="7774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68074" y="1824933"/>
            <a:ext cx="1398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5400" dirty="0" smtClean="0">
                <a:solidFill>
                  <a:prstClr val="white"/>
                </a:solidFill>
              </a:rPr>
              <a:t>Text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8" name="Picture 17" descr="icons.pn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49" y="1824936"/>
            <a:ext cx="937998" cy="854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67210" y="1824933"/>
            <a:ext cx="1725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5400" dirty="0" smtClean="0">
                <a:solidFill>
                  <a:prstClr val="white"/>
                </a:solidFill>
              </a:rPr>
              <a:t>Email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44572" y="2099796"/>
            <a:ext cx="0" cy="3560777"/>
          </a:xfrm>
          <a:prstGeom prst="line">
            <a:avLst/>
          </a:prstGeom>
          <a:ln w="53975">
            <a:solidFill>
              <a:srgbClr val="A2E6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3440" y="3231851"/>
            <a:ext cx="45746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</a:t>
            </a:r>
            <a:r>
              <a:rPr lang="en-US" sz="4000" dirty="0" smtClean="0"/>
              <a:t>chool News</a:t>
            </a:r>
          </a:p>
          <a:p>
            <a:r>
              <a:rPr lang="en-US" sz="4000" dirty="0" smtClean="0"/>
              <a:t>HCPSS News</a:t>
            </a:r>
          </a:p>
          <a:p>
            <a:r>
              <a:rPr lang="en-US" sz="4000" dirty="0" smtClean="0"/>
              <a:t>Emergency Notices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48044" y="3245384"/>
            <a:ext cx="42959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Optional for </a:t>
            </a:r>
            <a:endParaRPr lang="en-US" sz="4000" dirty="0" smtClean="0"/>
          </a:p>
          <a:p>
            <a:pPr algn="ctr"/>
            <a:r>
              <a:rPr lang="en-US" sz="4000" dirty="0" smtClean="0"/>
              <a:t>Emergency Notices</a:t>
            </a:r>
          </a:p>
          <a:p>
            <a:pPr algn="ctr"/>
            <a:r>
              <a:rPr lang="en-US" sz="4000" dirty="0" smtClean="0"/>
              <a:t>Only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" y="6023429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A2E658"/>
                </a:solidFill>
              </a:rPr>
              <a:t>Details:  </a:t>
            </a:r>
            <a:r>
              <a:rPr lang="en-US" sz="4000" dirty="0" err="1" smtClean="0">
                <a:solidFill>
                  <a:srgbClr val="A2E658"/>
                </a:solidFill>
              </a:rPr>
              <a:t>www.hcpss.org</a:t>
            </a:r>
            <a:r>
              <a:rPr lang="en-US" sz="4000" dirty="0">
                <a:solidFill>
                  <a:srgbClr val="A2E658"/>
                </a:solidFill>
              </a:rPr>
              <a:t>/</a:t>
            </a:r>
            <a:r>
              <a:rPr lang="en-US" sz="4000" dirty="0" err="1">
                <a:solidFill>
                  <a:srgbClr val="A2E658"/>
                </a:solidFill>
              </a:rPr>
              <a:t>hcpss</a:t>
            </a:r>
            <a:r>
              <a:rPr lang="en-US" sz="4000" dirty="0">
                <a:solidFill>
                  <a:srgbClr val="A2E658"/>
                </a:solidFill>
              </a:rPr>
              <a:t>-news/</a:t>
            </a:r>
          </a:p>
        </p:txBody>
      </p:sp>
    </p:spTree>
    <p:extLst>
      <p:ext uri="{BB962C8B-B14F-4D97-AF65-F5344CB8AC3E}">
        <p14:creationId xmlns:p14="http://schemas.microsoft.com/office/powerpoint/2010/main" val="483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0" y="4876800"/>
            <a:ext cx="9144000" cy="914400"/>
          </a:xfrm>
          <a:prstGeom prst="rect">
            <a:avLst/>
          </a:prstGeom>
          <a:solidFill>
            <a:srgbClr val="1F497D"/>
          </a:solidFill>
        </p:spPr>
        <p:txBody>
          <a:bodyPr lIns="18288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l"/>
            <a:r>
              <a:rPr lang="en-US" sz="5400" b="1" smtClean="0">
                <a:solidFill>
                  <a:schemeClr val="bg1"/>
                </a:solidFill>
                <a:latin typeface="+mj-lt"/>
                <a:cs typeface="Arial Narrow"/>
              </a:rPr>
              <a:t>  Mobile App</a:t>
            </a:r>
            <a:endParaRPr lang="en-US" sz="5400" b="1" dirty="0">
              <a:solidFill>
                <a:schemeClr val="bg1"/>
              </a:solidFill>
              <a:latin typeface="+mj-lt"/>
              <a:cs typeface="Arial Narrow"/>
            </a:endParaRPr>
          </a:p>
        </p:txBody>
      </p:sp>
      <p:pic>
        <p:nvPicPr>
          <p:cNvPr id="10" name="Picture 3" descr="C:\Users\RAMANI~1\AppData\Local\Temp\178559893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5851" y="154394"/>
            <a:ext cx="3355747" cy="68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770" y="1031130"/>
            <a:ext cx="2821021" cy="44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96816" y="4872054"/>
            <a:ext cx="3502744" cy="6165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83022" y="3032745"/>
            <a:ext cx="371621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64314" y="3032745"/>
            <a:ext cx="371621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936" y="91727"/>
            <a:ext cx="5916374" cy="25912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315" y="3080860"/>
            <a:ext cx="371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SYNERGY </a:t>
            </a:r>
            <a:r>
              <a:rPr lang="en-US" sz="3200" b="1" dirty="0" smtClean="0"/>
              <a:t>STUDENT</a:t>
            </a:r>
          </a:p>
          <a:p>
            <a:pPr algn="ctr"/>
            <a:r>
              <a:rPr lang="en-US" sz="3200" b="1" dirty="0" smtClean="0"/>
              <a:t> </a:t>
            </a:r>
            <a:r>
              <a:rPr lang="en-US" sz="3200" b="1" dirty="0"/>
              <a:t>INFORMATION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SYSTEM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954268" y="3080860"/>
            <a:ext cx="3349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CANVAS</a:t>
            </a:r>
          </a:p>
          <a:p>
            <a:pPr algn="ctr"/>
            <a:r>
              <a:rPr lang="en-US" sz="3200" b="1" dirty="0"/>
              <a:t>LEARNING</a:t>
            </a:r>
          </a:p>
          <a:p>
            <a:pPr algn="ctr"/>
            <a:r>
              <a:rPr lang="en-US" sz="3200" b="1" dirty="0"/>
              <a:t>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9667" y="2682972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Box 10">
            <a:hlinkClick r:id="rId4"/>
          </p:cNvPr>
          <p:cNvSpPr txBox="1"/>
          <p:nvPr/>
        </p:nvSpPr>
        <p:spPr>
          <a:xfrm>
            <a:off x="1" y="5920725"/>
            <a:ext cx="9144000" cy="937276"/>
          </a:xfrm>
          <a:prstGeom prst="rect">
            <a:avLst/>
          </a:prstGeom>
          <a:solidFill>
            <a:srgbClr val="B8D8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400">
                <a:solidFill>
                  <a:srgbClr val="1B407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 dirty="0" err="1"/>
              <a:t>www.hcpss.org</a:t>
            </a:r>
            <a:r>
              <a:rPr lang="en-US" sz="6000" dirty="0"/>
              <a:t>/connect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3731" y="4864789"/>
            <a:ext cx="300891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FAMILY FILE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527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6268</TotalTime>
  <Words>1047</Words>
  <Application>Microsoft Macintosh PowerPoint</Application>
  <PresentationFormat>On-screen Show (4:3)</PresentationFormat>
  <Paragraphs>165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Narrow</vt:lpstr>
      <vt:lpstr>Calibri</vt:lpstr>
      <vt:lpstr>ＭＳ Ｐゴシック</vt:lpstr>
      <vt:lpstr>Raleway</vt:lpstr>
      <vt:lpstr>Syncopate</vt:lpstr>
      <vt:lpstr>Arial</vt:lpstr>
      <vt:lpstr>Office Theme</vt:lpstr>
      <vt:lpstr>1_Office Theme</vt:lpstr>
      <vt:lpstr>2_Office Theme</vt:lpstr>
      <vt:lpstr>PowerPoint Presentation</vt:lpstr>
      <vt:lpstr> PLES Parent Teacher Association (PTA)</vt:lpstr>
      <vt:lpstr>Membership Q&amp;A</vt:lpstr>
      <vt:lpstr>What does the PTA do?</vt:lpstr>
      <vt:lpstr>Upcoming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Compact </vt:lpstr>
      <vt:lpstr>Title I Family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Classroom Visits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351</cp:revision>
  <cp:lastPrinted>2017-08-11T15:08:37Z</cp:lastPrinted>
  <dcterms:created xsi:type="dcterms:W3CDTF">2014-06-30T19:23:39Z</dcterms:created>
  <dcterms:modified xsi:type="dcterms:W3CDTF">2017-09-22T20:16:54Z</dcterms:modified>
</cp:coreProperties>
</file>