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5"/>
  </p:notesMasterIdLst>
  <p:sldIdLst>
    <p:sldId id="257" r:id="rId2"/>
    <p:sldId id="262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8" r:id="rId11"/>
    <p:sldId id="266" r:id="rId12"/>
    <p:sldId id="269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304" y="-6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7184AC-D8B4-BC4A-B7E2-BE01FF968E24}" type="datetimeFigureOut">
              <a:rPr lang="en-US" smtClean="0"/>
              <a:pPr/>
              <a:t>9/2/15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D0F80-49EE-934F-8571-0B2E730BD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Decision was made because of feedback from middle school teachers and parents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The type of study guide (outline v. questions answer) will depend on the type of assessment. 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2EFFED-E404-4E44-B531-F8C9DFB3CA88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942B6-690F-0745-B8D3-0E300D0C4CC7}" type="datetimeFigureOut">
              <a:rPr lang="en-US" smtClean="0"/>
              <a:pPr/>
              <a:t>9/2/15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119845A-882D-FA4D-B1A8-D5D7C4C332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942B6-690F-0745-B8D3-0E300D0C4CC7}" type="datetimeFigureOut">
              <a:rPr lang="en-US" smtClean="0"/>
              <a:pPr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845A-882D-FA4D-B1A8-D5D7C4C332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942B6-690F-0745-B8D3-0E300D0C4CC7}" type="datetimeFigureOut">
              <a:rPr lang="en-US" smtClean="0"/>
              <a:pPr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845A-882D-FA4D-B1A8-D5D7C4C332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942B6-690F-0745-B8D3-0E300D0C4CC7}" type="datetimeFigureOut">
              <a:rPr lang="en-US" smtClean="0"/>
              <a:pPr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845A-882D-FA4D-B1A8-D5D7C4C332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942B6-690F-0745-B8D3-0E300D0C4CC7}" type="datetimeFigureOut">
              <a:rPr lang="en-US" smtClean="0"/>
              <a:pPr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119845A-882D-FA4D-B1A8-D5D7C4C332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942B6-690F-0745-B8D3-0E300D0C4CC7}" type="datetimeFigureOut">
              <a:rPr lang="en-US" smtClean="0"/>
              <a:pPr/>
              <a:t>9/2/15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845A-882D-FA4D-B1A8-D5D7C4C332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942B6-690F-0745-B8D3-0E300D0C4CC7}" type="datetimeFigureOut">
              <a:rPr lang="en-US" smtClean="0"/>
              <a:pPr/>
              <a:t>9/2/15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845A-882D-FA4D-B1A8-D5D7C4C332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942B6-690F-0745-B8D3-0E300D0C4CC7}" type="datetimeFigureOut">
              <a:rPr lang="en-US" smtClean="0"/>
              <a:pPr/>
              <a:t>9/2/15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845A-882D-FA4D-B1A8-D5D7C4C332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942B6-690F-0745-B8D3-0E300D0C4CC7}" type="datetimeFigureOut">
              <a:rPr lang="en-US" smtClean="0"/>
              <a:pPr/>
              <a:t>9/2/15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845A-882D-FA4D-B1A8-D5D7C4C332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942B6-690F-0745-B8D3-0E300D0C4CC7}" type="datetimeFigureOut">
              <a:rPr lang="en-US" smtClean="0"/>
              <a:pPr/>
              <a:t>9/2/15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845A-882D-FA4D-B1A8-D5D7C4C332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942B6-690F-0745-B8D3-0E300D0C4CC7}" type="datetimeFigureOut">
              <a:rPr lang="en-US" smtClean="0"/>
              <a:pPr/>
              <a:t>9/2/15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119845A-882D-FA4D-B1A8-D5D7C4C332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17942B6-690F-0745-B8D3-0E300D0C4CC7}" type="datetimeFigureOut">
              <a:rPr lang="en-US" smtClean="0"/>
              <a:pPr/>
              <a:t>9/2/15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119845A-882D-FA4D-B1A8-D5D7C4C332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rachel_leess@hcpss.org" TargetMode="External"/><Relationship Id="rId4" Type="http://schemas.openxmlformats.org/officeDocument/2006/relationships/hyperlink" Target="mailto:kaye_simon@hcpss.org" TargetMode="External"/><Relationship Id="rId5" Type="http://schemas.openxmlformats.org/officeDocument/2006/relationships/hyperlink" Target="mailto:jennifer_silbaugh@hcpss.org" TargetMode="External"/><Relationship Id="rId6" Type="http://schemas.openxmlformats.org/officeDocument/2006/relationships/hyperlink" Target="mailto:art_wong@hcpss.org" TargetMode="External"/><Relationship Id="rId7" Type="http://schemas.openxmlformats.org/officeDocument/2006/relationships/hyperlink" Target="mailto:maryellen_davis@hcpss.org" TargetMode="External"/><Relationship Id="rId8" Type="http://schemas.openxmlformats.org/officeDocument/2006/relationships/hyperlink" Target="mailto:katherine_emond@hcpss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megan_kelly@hcpss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858000" cy="2971800"/>
          </a:xfrm>
        </p:spPr>
        <p:txBody>
          <a:bodyPr>
            <a:norm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4000" dirty="0" smtClean="0">
                <a:ea typeface="+mn-ea"/>
                <a:cs typeface="+mn-cs"/>
              </a:rPr>
              <a:t>Academic Session 1 Presentation:</a:t>
            </a:r>
            <a:r>
              <a:rPr lang="en-US" sz="4000" dirty="0" smtClean="0">
                <a:ea typeface="+mn-ea"/>
                <a:cs typeface="+mn-cs"/>
              </a:rPr>
              <a:t> 7:30-8:00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4000" dirty="0" smtClean="0">
                <a:ea typeface="+mn-ea"/>
                <a:cs typeface="+mn-cs"/>
              </a:rPr>
              <a:t>Academic Session 2 Presentation:</a:t>
            </a:r>
            <a:r>
              <a:rPr lang="en-US" sz="4000" dirty="0" smtClean="0">
                <a:ea typeface="+mn-ea"/>
                <a:cs typeface="+mn-cs"/>
              </a:rPr>
              <a:t> 8:00-8:30</a:t>
            </a:r>
            <a:endParaRPr lang="en-US" sz="4000" dirty="0" smtClean="0"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0"/>
            <a:ext cx="82296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7333" dirty="0" smtClean="0">
                <a:solidFill>
                  <a:schemeClr val="accent5">
                    <a:lumMod val="10000"/>
                  </a:schemeClr>
                </a:solidFill>
                <a:ea typeface="+mj-ea"/>
                <a:cs typeface="+mj-cs"/>
              </a:rPr>
              <a:t>Welcome!</a:t>
            </a:r>
            <a:r>
              <a:rPr lang="en-US" sz="4800" dirty="0" smtClean="0">
                <a:solidFill>
                  <a:schemeClr val="accent5">
                    <a:lumMod val="10000"/>
                  </a:schemeClr>
                </a:solidFill>
                <a:ea typeface="+mj-ea"/>
                <a:cs typeface="+mj-cs"/>
              </a:rPr>
              <a:t/>
            </a:r>
            <a:br>
              <a:rPr lang="en-US" sz="4800" dirty="0" smtClean="0">
                <a:solidFill>
                  <a:schemeClr val="accent5">
                    <a:lumMod val="10000"/>
                  </a:schemeClr>
                </a:solidFill>
                <a:ea typeface="+mj-ea"/>
                <a:cs typeface="+mj-cs"/>
              </a:rPr>
            </a:br>
            <a:r>
              <a:rPr lang="en-US" sz="3333" dirty="0" smtClean="0">
                <a:solidFill>
                  <a:schemeClr val="accent5">
                    <a:lumMod val="10000"/>
                  </a:schemeClr>
                </a:solidFill>
              </a:rPr>
              <a:t>Math &amp; Science Team: Mrs. Fleck &amp; Ms. Lardner</a:t>
            </a:r>
            <a:endParaRPr sz="3333" dirty="0" smtClean="0">
              <a:solidFill>
                <a:schemeClr val="accent5">
                  <a:lumMod val="1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14876" y="26351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1F497D"/>
                </a:solidFill>
              </a:rPr>
              <a:t>Conferences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981200"/>
            <a:ext cx="7772400" cy="3505200"/>
          </a:xfrm>
        </p:spPr>
        <p:txBody>
          <a:bodyPr/>
          <a:lstStyle/>
          <a:p>
            <a:pPr eaLnBrk="1" hangingPunct="1"/>
            <a:r>
              <a:rPr lang="en-US" sz="3600" dirty="0"/>
              <a:t>November</a:t>
            </a:r>
            <a:r>
              <a:rPr lang="en-US" sz="3600" dirty="0" smtClean="0"/>
              <a:t> 23 </a:t>
            </a:r>
            <a:r>
              <a:rPr lang="en-US" sz="3600" dirty="0"/>
              <a:t>&amp;</a:t>
            </a:r>
            <a:r>
              <a:rPr lang="en-US" sz="3600" dirty="0" smtClean="0"/>
              <a:t> 24: </a:t>
            </a:r>
            <a:r>
              <a:rPr lang="en-US" sz="3600" dirty="0"/>
              <a:t>Conference with</a:t>
            </a:r>
            <a:r>
              <a:rPr lang="en-US" sz="3600" dirty="0" smtClean="0"/>
              <a:t> Academic Session 1 Teacher</a:t>
            </a:r>
          </a:p>
          <a:p>
            <a:pPr eaLnBrk="1" hangingPunct="1"/>
            <a:endParaRPr lang="en-US" sz="3600" dirty="0"/>
          </a:p>
          <a:p>
            <a:pPr eaLnBrk="1" hangingPunct="1"/>
            <a:r>
              <a:rPr lang="en-US" sz="3600" dirty="0"/>
              <a:t>February</a:t>
            </a:r>
            <a:r>
              <a:rPr lang="en-US" sz="3600" dirty="0" smtClean="0"/>
              <a:t> 4: </a:t>
            </a:r>
            <a:r>
              <a:rPr lang="en-US" sz="3600" dirty="0"/>
              <a:t>Conference with</a:t>
            </a:r>
            <a:r>
              <a:rPr lang="en-US" sz="3600" dirty="0" smtClean="0"/>
              <a:t> Academic Session 2 Teacher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Study Guides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Students will receive study guides before quarterly math assessments.</a:t>
            </a:r>
          </a:p>
          <a:p>
            <a:pPr lvl="1" eaLnBrk="1" hangingPunct="1"/>
            <a:r>
              <a:rPr lang="en-US" dirty="0" smtClean="0"/>
              <a:t>To build the fundamental skills essential for developing academic independence</a:t>
            </a:r>
          </a:p>
          <a:p>
            <a:pPr eaLnBrk="1" hangingPunct="1"/>
            <a:r>
              <a:rPr lang="en-US" dirty="0" smtClean="0"/>
              <a:t>Parents will be notified of upcoming quarterly assessments via agenda books</a:t>
            </a:r>
          </a:p>
          <a:p>
            <a:pPr eaLnBrk="1" hangingPunct="1"/>
            <a:r>
              <a:rPr lang="en-US" dirty="0" smtClean="0"/>
              <a:t>Students will bring home their journals home for unit assessments.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Lunch &amp; Recess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Lunch costs $2.75 this year. </a:t>
            </a:r>
          </a:p>
          <a:p>
            <a:r>
              <a:rPr lang="en-US" dirty="0" smtClean="0"/>
              <a:t>Money must be brought in daily or put into the students account. </a:t>
            </a:r>
          </a:p>
          <a:p>
            <a:r>
              <a:rPr lang="en-US" dirty="0" smtClean="0"/>
              <a:t>Money can be added to student accounts with </a:t>
            </a:r>
            <a:r>
              <a:rPr lang="en-US" dirty="0" err="1" smtClean="0"/>
              <a:t>MySchoolBucks.com</a:t>
            </a:r>
            <a:endParaRPr lang="en-US" dirty="0" smtClean="0"/>
          </a:p>
          <a:p>
            <a:r>
              <a:rPr lang="en-US" dirty="0" smtClean="0"/>
              <a:t>Recess equipment will be provided by the school, please do not bring personal items from home.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1F497D"/>
                </a:solidFill>
              </a:rPr>
              <a:t>Teacher Contacts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447800"/>
            <a:ext cx="7772400" cy="4572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400" b="1" dirty="0" smtClean="0"/>
              <a:t>4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Grade Teachers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Keri </a:t>
            </a:r>
            <a:r>
              <a:rPr lang="en-US" sz="2400" dirty="0" err="1" smtClean="0"/>
              <a:t>Golibart</a:t>
            </a:r>
            <a:r>
              <a:rPr lang="en-US" sz="2400" dirty="0" smtClean="0"/>
              <a:t> (ELA Team Leader)- </a:t>
            </a:r>
            <a:r>
              <a:rPr lang="en-US" sz="2400" dirty="0" err="1" smtClean="0"/>
              <a:t>keri_golibart@hcpss.org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Kelly Fleck (Math Team Leader)- </a:t>
            </a:r>
            <a:r>
              <a:rPr lang="en-US" sz="2400" dirty="0" smtClean="0">
                <a:hlinkClick r:id="rId2"/>
              </a:rPr>
              <a:t>kelly_fleck@hcpss.org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Lindsay </a:t>
            </a:r>
            <a:r>
              <a:rPr lang="en-US" sz="2400" dirty="0" err="1" smtClean="0"/>
              <a:t>Menton</a:t>
            </a:r>
            <a:r>
              <a:rPr lang="en-US" sz="2400" dirty="0" smtClean="0"/>
              <a:t>- </a:t>
            </a:r>
            <a:r>
              <a:rPr lang="en-US" sz="2400" dirty="0" smtClean="0">
                <a:hlinkClick r:id="rId3"/>
              </a:rPr>
              <a:t>lindsay_menton@hcpss.org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Amanda Lardner- </a:t>
            </a:r>
            <a:r>
              <a:rPr lang="en-US" sz="2400" dirty="0" err="1" smtClean="0"/>
              <a:t>amanda_lardner@hcpss.org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Terri </a:t>
            </a:r>
            <a:r>
              <a:rPr lang="en-US" sz="2400" dirty="0" err="1" smtClean="0"/>
              <a:t>Royster</a:t>
            </a:r>
            <a:r>
              <a:rPr lang="en-US" sz="2400" dirty="0" smtClean="0"/>
              <a:t> (</a:t>
            </a:r>
            <a:r>
              <a:rPr lang="en-US" sz="2400" dirty="0" err="1" smtClean="0"/>
              <a:t>Paraeducator</a:t>
            </a:r>
            <a:r>
              <a:rPr lang="en-US" sz="2400" dirty="0" smtClean="0"/>
              <a:t>)- </a:t>
            </a:r>
            <a:r>
              <a:rPr lang="en-US" sz="2400" dirty="0" smtClean="0">
                <a:hlinkClick r:id="rId4"/>
              </a:rPr>
              <a:t>terri_royster@hcpss.org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en-US" sz="2400" b="1" dirty="0" smtClean="0"/>
              <a:t>4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Grade Co-Teachers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Jennifer </a:t>
            </a:r>
            <a:r>
              <a:rPr lang="en-US" sz="2400" dirty="0" err="1" smtClean="0"/>
              <a:t>Silbaugh</a:t>
            </a:r>
            <a:r>
              <a:rPr lang="en-US" sz="2400" dirty="0" smtClean="0"/>
              <a:t> (Special Educator)- </a:t>
            </a:r>
            <a:r>
              <a:rPr lang="en-US" sz="2400" dirty="0" smtClean="0">
                <a:hlinkClick r:id="rId5"/>
              </a:rPr>
              <a:t>jennifer_silbaugh@hcpss.org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Art Wong (ESOL)- </a:t>
            </a:r>
            <a:r>
              <a:rPr lang="en-US" sz="2400" dirty="0" smtClean="0">
                <a:hlinkClick r:id="rId6"/>
              </a:rPr>
              <a:t>art_wong@hcpss.org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Tracy Jones- </a:t>
            </a:r>
            <a:r>
              <a:rPr lang="en-US" sz="2400" dirty="0" err="1" smtClean="0"/>
              <a:t>tracy_jones@hcpss.org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Mary Ellen Davis- </a:t>
            </a:r>
            <a:r>
              <a:rPr lang="en-US" sz="2400" dirty="0" smtClean="0">
                <a:hlinkClick r:id="rId7"/>
              </a:rPr>
              <a:t>maryellen_davis@hcpss.org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Kara O’Neill- </a:t>
            </a:r>
            <a:r>
              <a:rPr lang="en-US" sz="2400" dirty="0" smtClean="0">
                <a:hlinkClick r:id="rId8"/>
              </a:rPr>
              <a:t>katherine_oneill@hcpss.org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Karen </a:t>
            </a:r>
            <a:r>
              <a:rPr lang="en-US" sz="2400" dirty="0" err="1" smtClean="0"/>
              <a:t>Simcock</a:t>
            </a:r>
            <a:r>
              <a:rPr lang="en-US" sz="2400" dirty="0" smtClean="0"/>
              <a:t>- </a:t>
            </a:r>
            <a:r>
              <a:rPr lang="en-US" sz="2400" dirty="0" err="1" smtClean="0"/>
              <a:t>karen_simcock</a:t>
            </a:r>
            <a:r>
              <a:rPr lang="en-US" sz="2400" err="1" smtClean="0"/>
              <a:t>@</a:t>
            </a:r>
            <a:r>
              <a:rPr lang="en-US" sz="2400" smtClean="0"/>
              <a:t>hcpss.org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Monotype Sorts" charset="2"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Schedule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8:40-9:00 		Arrival and Breakfast</a:t>
            </a:r>
          </a:p>
          <a:p>
            <a:r>
              <a:rPr lang="en-US" dirty="0" smtClean="0"/>
              <a:t>9:00-9:45		Academic Session 1</a:t>
            </a:r>
          </a:p>
          <a:p>
            <a:r>
              <a:rPr lang="en-US" dirty="0" smtClean="0"/>
              <a:t>9:45-10: 15 		Spanish</a:t>
            </a:r>
          </a:p>
          <a:p>
            <a:r>
              <a:rPr lang="en-US" dirty="0" smtClean="0"/>
              <a:t>10:15-11:00		Specials</a:t>
            </a:r>
          </a:p>
          <a:p>
            <a:r>
              <a:rPr lang="en-US" dirty="0" smtClean="0"/>
              <a:t>11:00-12:15		Academic Session 1</a:t>
            </a:r>
          </a:p>
          <a:p>
            <a:r>
              <a:rPr lang="en-US" dirty="0" smtClean="0"/>
              <a:t>12:15-1:00		Academic Session 2</a:t>
            </a:r>
          </a:p>
          <a:p>
            <a:r>
              <a:rPr lang="en-US" dirty="0" smtClean="0"/>
              <a:t>1:00-2:00		Recess &amp; Lunch</a:t>
            </a:r>
          </a:p>
          <a:p>
            <a:r>
              <a:rPr lang="en-US" dirty="0" smtClean="0"/>
              <a:t>2:00-3:15 		Academic Session 2</a:t>
            </a:r>
          </a:p>
          <a:p>
            <a:r>
              <a:rPr lang="en-US" dirty="0" smtClean="0"/>
              <a:t>3:15-3:25 		Pack up and Dismissal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89973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Will Our Students Learn?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023525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Problem Solving and Application</a:t>
            </a:r>
          </a:p>
          <a:p>
            <a:r>
              <a:rPr lang="en-US" dirty="0" smtClean="0"/>
              <a:t>Place Value</a:t>
            </a:r>
          </a:p>
          <a:p>
            <a:r>
              <a:rPr lang="en-US" dirty="0" smtClean="0"/>
              <a:t>Addition/Subtraction</a:t>
            </a:r>
          </a:p>
          <a:p>
            <a:r>
              <a:rPr lang="en-US" dirty="0" smtClean="0"/>
              <a:t>Multiplication/Division</a:t>
            </a:r>
          </a:p>
          <a:p>
            <a:r>
              <a:rPr lang="en-US" dirty="0" smtClean="0"/>
              <a:t>Fractions</a:t>
            </a:r>
          </a:p>
          <a:p>
            <a:r>
              <a:rPr lang="en-US" dirty="0" smtClean="0"/>
              <a:t>Decimals</a:t>
            </a:r>
          </a:p>
          <a:p>
            <a:r>
              <a:rPr lang="en-US" dirty="0" smtClean="0"/>
              <a:t>Area/Perimeter</a:t>
            </a:r>
          </a:p>
          <a:p>
            <a:r>
              <a:rPr lang="en-US" dirty="0" smtClean="0"/>
              <a:t>Geometric lines and angles</a:t>
            </a:r>
          </a:p>
          <a:p>
            <a:endParaRPr lang="en-US" dirty="0" smtClean="0"/>
          </a:p>
        </p:txBody>
      </p:sp>
      <p:pic>
        <p:nvPicPr>
          <p:cNvPr id="6" name="Picture 5" descr="logo green 3i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599" y="4453467"/>
            <a:ext cx="2447655" cy="1496094"/>
          </a:xfrm>
          <a:prstGeom prst="rect">
            <a:avLst/>
          </a:prstGeom>
          <a:ln w="28575" cmpd="sng">
            <a:solidFill>
              <a:srgbClr val="008000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457200" y="1332973"/>
            <a:ext cx="3606800" cy="690552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Grade 4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4-01-09 at 7.54.13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458" y="1853246"/>
            <a:ext cx="8479910" cy="4229434"/>
          </a:xfrm>
          <a:prstGeom prst="rect">
            <a:avLst/>
          </a:prstGeom>
        </p:spPr>
      </p:pic>
      <p:sp>
        <p:nvSpPr>
          <p:cNvPr id="9" name="Left Arrow 8"/>
          <p:cNvSpPr/>
          <p:nvPr/>
        </p:nvSpPr>
        <p:spPr>
          <a:xfrm rot="19999698">
            <a:off x="1434353" y="3212353"/>
            <a:ext cx="4542118" cy="821765"/>
          </a:xfrm>
          <a:prstGeom prst="leftArrow">
            <a:avLst/>
          </a:prstGeom>
          <a:solidFill>
            <a:srgbClr val="FF6666"/>
          </a:solidFill>
          <a:ln>
            <a:solidFill>
              <a:srgbClr val="FF66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Navigating the Site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" name="Group 12"/>
          <p:cNvGrpSpPr/>
          <p:nvPr/>
        </p:nvGrpSpPr>
        <p:grpSpPr>
          <a:xfrm>
            <a:off x="4930588" y="1586760"/>
            <a:ext cx="3989780" cy="4666179"/>
            <a:chOff x="4930588" y="1942353"/>
            <a:chExt cx="3989780" cy="4666179"/>
          </a:xfrm>
        </p:grpSpPr>
        <p:sp>
          <p:nvSpPr>
            <p:cNvPr id="10" name="Rectangle 9"/>
            <p:cNvSpPr/>
            <p:nvPr/>
          </p:nvSpPr>
          <p:spPr>
            <a:xfrm>
              <a:off x="4930588" y="1942353"/>
              <a:ext cx="3989780" cy="159870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u="sng" dirty="0" smtClean="0">
                  <a:solidFill>
                    <a:srgbClr val="000000"/>
                  </a:solidFill>
                </a:rPr>
                <a:t>What Your Child Will Learn</a:t>
              </a:r>
            </a:p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• skills/concepts taught</a:t>
              </a:r>
            </a:p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• vocabulary</a:t>
              </a:r>
            </a:p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• activities at home</a:t>
              </a:r>
            </a:p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• links for games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930588" y="3922108"/>
              <a:ext cx="3989780" cy="7843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u="sng" dirty="0" smtClean="0"/>
                <a:t>Mobile Apps</a:t>
              </a:r>
            </a:p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930588" y="5009826"/>
              <a:ext cx="3989780" cy="159870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u="sng" dirty="0" smtClean="0"/>
                <a:t>Resources for Parents</a:t>
              </a:r>
            </a:p>
            <a:p>
              <a:pPr algn="ctr"/>
              <a:r>
                <a:rPr lang="en-US" dirty="0" smtClean="0"/>
                <a:t>• Vision 2018</a:t>
              </a:r>
            </a:p>
            <a:p>
              <a:pPr algn="ctr"/>
              <a:r>
                <a:rPr lang="en-US" dirty="0" smtClean="0"/>
                <a:t>• Information about Common Core</a:t>
              </a:r>
            </a:p>
            <a:p>
              <a:pPr algn="ctr"/>
              <a:r>
                <a:rPr lang="en-US" dirty="0" smtClean="0"/>
                <a:t>• Books</a:t>
              </a:r>
              <a:endParaRPr lang="en-US" dirty="0"/>
            </a:p>
          </p:txBody>
        </p:sp>
      </p:grp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147875"/>
            <a:ext cx="8229600" cy="1143000"/>
          </a:xfrm>
        </p:spPr>
        <p:txBody>
          <a:bodyPr>
            <a:noAutofit/>
          </a:bodyPr>
          <a:lstStyle/>
          <a:p>
            <a:r>
              <a:rPr lang="en-US" sz="3800" dirty="0" smtClean="0"/>
              <a:t>How can I help my child? : SMART PAGES</a:t>
            </a:r>
            <a:endParaRPr lang="en-US" sz="3800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" y="1240076"/>
            <a:ext cx="3707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http://</a:t>
            </a:r>
            <a:r>
              <a:rPr lang="en-US" dirty="0" err="1" smtClean="0"/>
              <a:t>smart.wikispaces.hcpss.org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07332" y="1149102"/>
            <a:ext cx="8457750" cy="1588"/>
          </a:xfrm>
          <a:prstGeom prst="line">
            <a:avLst/>
          </a:prstGeom>
          <a:ln w="50800">
            <a:solidFill>
              <a:srgbClr val="084B9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3"/>
          <p:cNvSpPr>
            <a:spLocks noGrp="1"/>
          </p:cNvSpPr>
          <p:nvPr>
            <p:ph type="title"/>
          </p:nvPr>
        </p:nvSpPr>
        <p:spPr>
          <a:xfrm>
            <a:off x="230188" y="190500"/>
            <a:ext cx="8686800" cy="1143000"/>
          </a:xfrm>
        </p:spPr>
        <p:txBody>
          <a:bodyPr/>
          <a:lstStyle/>
          <a:p>
            <a:pPr eaLnBrk="1" hangingPunct="1"/>
            <a:r>
              <a:rPr lang="en-US" smtClean="0"/>
              <a:t>Where Can I Get More Information?</a:t>
            </a:r>
          </a:p>
        </p:txBody>
      </p:sp>
      <p:sp>
        <p:nvSpPr>
          <p:cNvPr id="30723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708525"/>
          </a:xfrm>
        </p:spPr>
        <p:txBody>
          <a:bodyPr/>
          <a:lstStyle/>
          <a:p>
            <a:pPr eaLnBrk="1" hangingPunct="1">
              <a:buFont typeface="Monotype Sorts" charset="2"/>
              <a:buNone/>
            </a:pPr>
            <a:r>
              <a:rPr lang="en-US" sz="3000" smtClean="0"/>
              <a:t>HCPSS SMART Pages</a:t>
            </a:r>
          </a:p>
          <a:p>
            <a:pPr eaLnBrk="1" hangingPunct="1"/>
            <a:r>
              <a:rPr lang="en-US" sz="3000" smtClean="0"/>
              <a:t>More information about the Common Core State Standards</a:t>
            </a:r>
          </a:p>
          <a:p>
            <a:pPr eaLnBrk="1" hangingPunct="1"/>
            <a:r>
              <a:rPr lang="en-US" sz="3000" smtClean="0"/>
              <a:t>Specific grade level standards, vocabulary, </a:t>
            </a:r>
          </a:p>
          <a:p>
            <a:pPr eaLnBrk="1" hangingPunct="1"/>
            <a:r>
              <a:rPr lang="en-US" sz="3000" smtClean="0"/>
              <a:t>Optional activities you can do at home to support your student including websites and Apps.</a:t>
            </a:r>
          </a:p>
        </p:txBody>
      </p:sp>
      <p:pic>
        <p:nvPicPr>
          <p:cNvPr id="7" name="Picture 6" descr="sma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4572000"/>
            <a:ext cx="3194050" cy="177482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693738" y="5837238"/>
            <a:ext cx="6029325" cy="5111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http://smart.hcpss.wikispaces.net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/>
            </a:r>
            <a:br>
              <a:rPr lang="en-US" sz="3600" smtClean="0"/>
            </a:br>
            <a:endParaRPr lang="en-US" sz="360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All students must attend school every day unless the student is sick by Maryland Law.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 Our school goal expects a 96% attendance rate for the year.</a:t>
            </a:r>
          </a:p>
          <a:p>
            <a:pPr marL="514350" indent="-514350">
              <a:spcBef>
                <a:spcPts val="370"/>
              </a:spcBef>
              <a:defRPr/>
            </a:pPr>
            <a:r>
              <a:rPr lang="en-US" dirty="0" smtClean="0">
                <a:ea typeface="+mn-ea"/>
              </a:rPr>
              <a:t>All students who receive 96% attendance for a quarter receive an Exemplary Attendance Award.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 Notes are required when a student is absent: </a:t>
            </a:r>
          </a:p>
          <a:p>
            <a:pPr marL="788670" lvl="1" indent="-514350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First and last name of student</a:t>
            </a:r>
          </a:p>
          <a:p>
            <a:pPr marL="788670" lvl="1" indent="-514350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The date the child is absent</a:t>
            </a:r>
          </a:p>
          <a:p>
            <a:pPr marL="788670" lvl="1" indent="-514350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Reason for absence  </a:t>
            </a:r>
          </a:p>
          <a:p>
            <a:pPr marL="788670" lvl="1" indent="-514350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Parent/guardian signature</a:t>
            </a:r>
            <a:endParaRPr lang="en-US" dirty="0">
              <a:ea typeface="+mn-ea"/>
            </a:endParaRPr>
          </a:p>
        </p:txBody>
      </p:sp>
      <p:sp>
        <p:nvSpPr>
          <p:cNvPr id="15363" name="Text Box 7"/>
          <p:cNvSpPr txBox="1">
            <a:spLocks noChangeArrowheads="1"/>
          </p:cNvSpPr>
          <p:nvPr/>
        </p:nvSpPr>
        <p:spPr bwMode="auto">
          <a:xfrm>
            <a:off x="2209800" y="533400"/>
            <a:ext cx="472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dirty="0">
                <a:solidFill>
                  <a:schemeClr val="tx2"/>
                </a:solidFill>
                <a:latin typeface="+mj-lt"/>
              </a:rPr>
              <a:t>Attendance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Attendance Continued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14350" indent="-514350" eaLnBrk="1" hangingPunct="1"/>
            <a:r>
              <a:rPr lang="en-US" smtClean="0"/>
              <a:t>Doors open for students at 8:40a.m.  Please do not send your child before 8:40a.m. as supervision is not provided until that time.</a:t>
            </a:r>
          </a:p>
          <a:p>
            <a:pPr marL="514350" indent="-514350" eaLnBrk="1" hangingPunct="1"/>
            <a:r>
              <a:rPr lang="en-US" smtClean="0"/>
              <a:t> Students need to be at school and in their classrooms by 8:55a.m. in order to be considered on time and not tardy.  If your child should arrive after 8:55a.m., please bring your child to the office and sign them in.</a:t>
            </a:r>
          </a:p>
          <a:p>
            <a:pPr marL="514350" indent="-514350" eaLnBrk="1" hangingPunct="1"/>
            <a:r>
              <a:rPr lang="en-US" smtClean="0"/>
              <a:t>We ask that there not be any early dismissals after 3p.m.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1F497D"/>
                </a:solidFill>
              </a:rPr>
              <a:t>Breakfast at 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35052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>
                <a:ea typeface="+mn-ea"/>
                <a:cs typeface="+mn-cs"/>
              </a:rPr>
              <a:t>Breakfast is offered to our students everyday. Participation in breakfast is completely voluntary.  There is no charge for breakfast.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>
                <a:ea typeface="+mn-ea"/>
                <a:cs typeface="+mn-cs"/>
              </a:rPr>
              <a:t>Breakfast is offered from 8:40-8:55.  Students should arrive in time to eat breakfast so that the instructional day can begin promptly at 9:00.</a:t>
            </a:r>
            <a:endParaRPr lang="en-US" sz="2800" dirty="0" smtClean="0">
              <a:ea typeface="+mn-ea"/>
              <a:cs typeface="+mn-cs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ea typeface="+mn-ea"/>
                <a:cs typeface="+mn-cs"/>
              </a:rPr>
              <a:t>Breakfast is prepackaged this year.   </a:t>
            </a:r>
            <a:endParaRPr lang="en-US" sz="2800" dirty="0">
              <a:ea typeface="+mn-ea"/>
              <a:cs typeface="+mn-cs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Monotype Sorts" charset="2"/>
              <a:buNone/>
              <a:defRPr/>
            </a:pPr>
            <a:endParaRPr lang="en-US" sz="2800" dirty="0">
              <a:solidFill>
                <a:schemeClr val="tx2"/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Homework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Equity.thmx</Template>
  <TotalTime>55</TotalTime>
  <Words>756</Words>
  <Application>Microsoft Macintosh PowerPoint</Application>
  <PresentationFormat>On-screen Show (4:3)</PresentationFormat>
  <Paragraphs>93</Paragraphs>
  <Slides>13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Welcome! Math &amp; Science Team: Mrs. Fleck &amp; Ms. Lardner</vt:lpstr>
      <vt:lpstr>Schedule</vt:lpstr>
      <vt:lpstr>What Will Our Students Learn?</vt:lpstr>
      <vt:lpstr>How can I help my child? : SMART PAGES</vt:lpstr>
      <vt:lpstr>Where Can I Get More Information?</vt:lpstr>
      <vt:lpstr>  </vt:lpstr>
      <vt:lpstr>Attendance Continued </vt:lpstr>
      <vt:lpstr>Breakfast at PLES</vt:lpstr>
      <vt:lpstr>Math Homework Policy</vt:lpstr>
      <vt:lpstr>Conferences</vt:lpstr>
      <vt:lpstr>Study Guides</vt:lpstr>
      <vt:lpstr>Lunch &amp; Recess</vt:lpstr>
      <vt:lpstr>Teacher Contacts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 Math Team: Mrs. Kelly &amp; Ms. Lardner</dc:title>
  <dc:creator>Howard County Administrator</dc:creator>
  <cp:lastModifiedBy>Howard County Administrator</cp:lastModifiedBy>
  <cp:revision>8</cp:revision>
  <dcterms:created xsi:type="dcterms:W3CDTF">2015-09-02T20:27:27Z</dcterms:created>
  <dcterms:modified xsi:type="dcterms:W3CDTF">2015-09-02T20:29:25Z</dcterms:modified>
</cp:coreProperties>
</file>