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1" r:id="rId1"/>
  </p:sldMasterIdLst>
  <p:notesMasterIdLst>
    <p:notesMasterId r:id="rId30"/>
  </p:notesMasterIdLst>
  <p:handoutMasterIdLst>
    <p:handoutMasterId r:id="rId31"/>
  </p:handoutMasterIdLst>
  <p:sldIdLst>
    <p:sldId id="256" r:id="rId2"/>
    <p:sldId id="302" r:id="rId3"/>
    <p:sldId id="274" r:id="rId4"/>
    <p:sldId id="264" r:id="rId5"/>
    <p:sldId id="265" r:id="rId6"/>
    <p:sldId id="266" r:id="rId7"/>
    <p:sldId id="268" r:id="rId8"/>
    <p:sldId id="297" r:id="rId9"/>
    <p:sldId id="262" r:id="rId10"/>
    <p:sldId id="269" r:id="rId11"/>
    <p:sldId id="270" r:id="rId12"/>
    <p:sldId id="271" r:id="rId13"/>
    <p:sldId id="295" r:id="rId14"/>
    <p:sldId id="279" r:id="rId15"/>
    <p:sldId id="280" r:id="rId16"/>
    <p:sldId id="281" r:id="rId17"/>
    <p:sldId id="284" r:id="rId18"/>
    <p:sldId id="285" r:id="rId19"/>
    <p:sldId id="283" r:id="rId20"/>
    <p:sldId id="286" r:id="rId21"/>
    <p:sldId id="298" r:id="rId22"/>
    <p:sldId id="299" r:id="rId23"/>
    <p:sldId id="287" r:id="rId24"/>
    <p:sldId id="272" r:id="rId25"/>
    <p:sldId id="273" r:id="rId26"/>
    <p:sldId id="301" r:id="rId27"/>
    <p:sldId id="260"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 Bainbridge" initials="MMB" lastIdx="1" clrIdx="0">
    <p:extLst/>
  </p:cmAuthor>
  <p:cmAuthor id="2" name="Microsoft Office User" initials="MOU" lastIdx="1" clrIdx="1">
    <p:extLst/>
  </p:cmAuthor>
  <p:cmAuthor id="3" name="Microsoft Office User" initials="MOU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5"/>
    <p:restoredTop sz="90940"/>
  </p:normalViewPr>
  <p:slideViewPr>
    <p:cSldViewPr snapToGrid="0" snapToObjects="1">
      <p:cViewPr>
        <p:scale>
          <a:sx n="90" d="100"/>
          <a:sy n="90" d="100"/>
        </p:scale>
        <p:origin x="192" y="208"/>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80" d="100"/>
          <a:sy n="80" d="100"/>
        </p:scale>
        <p:origin x="2200"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5T14:33:34.697" idx="1">
    <p:pos x="4107" y="9141"/>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15T14:33:34.697" idx="1">
    <p:pos x="4107" y="9141"/>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67738E-4BFE-2844-85B6-B20B0BDFA58F}" type="datetimeFigureOut">
              <a:rPr lang="en-US" smtClean="0"/>
              <a:t>9/19/17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EA1A38-88D7-B546-9CC0-3DD921387610}" type="slidenum">
              <a:rPr lang="en-US" smtClean="0"/>
              <a:t>‹#›</a:t>
            </a:fld>
            <a:endParaRPr lang="en-US"/>
          </a:p>
        </p:txBody>
      </p:sp>
    </p:spTree>
    <p:extLst>
      <p:ext uri="{BB962C8B-B14F-4D97-AF65-F5344CB8AC3E}">
        <p14:creationId xmlns:p14="http://schemas.microsoft.com/office/powerpoint/2010/main" val="1163597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C2EA0-22DF-D449-A029-44F71A53BB6D}" type="datetimeFigureOut">
              <a:rPr lang="en-US" smtClean="0"/>
              <a:t>9/19/17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B58D-FEF7-C446-8B3D-BDA15E8BF94F}" type="slidenum">
              <a:rPr lang="en-US" smtClean="0"/>
              <a:t>‹#›</a:t>
            </a:fld>
            <a:endParaRPr lang="en-US"/>
          </a:p>
        </p:txBody>
      </p:sp>
    </p:spTree>
    <p:extLst>
      <p:ext uri="{BB962C8B-B14F-4D97-AF65-F5344CB8AC3E}">
        <p14:creationId xmlns:p14="http://schemas.microsoft.com/office/powerpoint/2010/main" val="104953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Homework</a:t>
            </a:r>
            <a:r>
              <a:rPr lang="en-US" baseline="0" dirty="0" smtClean="0"/>
              <a:t> folder, Thursday Folder, Class Dojo parent account, Copies of Dojo form </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a:t>
            </a:fld>
            <a:endParaRPr lang="en-US"/>
          </a:p>
        </p:txBody>
      </p:sp>
    </p:spTree>
    <p:extLst>
      <p:ext uri="{BB962C8B-B14F-4D97-AF65-F5344CB8AC3E}">
        <p14:creationId xmlns:p14="http://schemas.microsoft.com/office/powerpoint/2010/main" val="19798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3F581F-DB23-4743-A1CD-5BFF7B094B7E}" type="slidenum">
              <a:rPr lang="en-US" smtClean="0"/>
              <a:pPr/>
              <a:t>12</a:t>
            </a:fld>
            <a:endParaRPr lang="en-US"/>
          </a:p>
        </p:txBody>
      </p:sp>
    </p:spTree>
    <p:extLst>
      <p:ext uri="{BB962C8B-B14F-4D97-AF65-F5344CB8AC3E}">
        <p14:creationId xmlns:p14="http://schemas.microsoft.com/office/powerpoint/2010/main" val="34062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go outside in</a:t>
            </a:r>
            <a:r>
              <a:rPr lang="en-US" baseline="0" dirty="0" smtClean="0"/>
              <a:t> temperatures down to 20 degrees with wind chill factor and up to 95 degrees. </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13</a:t>
            </a:fld>
            <a:endParaRPr lang="en-US"/>
          </a:p>
        </p:txBody>
      </p:sp>
    </p:spTree>
    <p:extLst>
      <p:ext uri="{BB962C8B-B14F-4D97-AF65-F5344CB8AC3E}">
        <p14:creationId xmlns:p14="http://schemas.microsoft.com/office/powerpoint/2010/main" val="35044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3F581F-DB23-4743-A1CD-5BFF7B094B7E}" type="slidenum">
              <a:rPr lang="en-US" smtClean="0"/>
              <a:pPr/>
              <a:t>14</a:t>
            </a:fld>
            <a:endParaRPr lang="en-US"/>
          </a:p>
        </p:txBody>
      </p:sp>
    </p:spTree>
    <p:extLst>
      <p:ext uri="{BB962C8B-B14F-4D97-AF65-F5344CB8AC3E}">
        <p14:creationId xmlns:p14="http://schemas.microsoft.com/office/powerpoint/2010/main" val="15930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39CEDF-FB92-43A8-84EA-84D48603C3B9}" type="slidenum">
              <a:rPr lang="en-US" smtClean="0"/>
              <a:pPr/>
              <a:t>15</a:t>
            </a:fld>
            <a:endParaRPr lang="en-US"/>
          </a:p>
        </p:txBody>
      </p:sp>
    </p:spTree>
    <p:extLst>
      <p:ext uri="{BB962C8B-B14F-4D97-AF65-F5344CB8AC3E}">
        <p14:creationId xmlns:p14="http://schemas.microsoft.com/office/powerpoint/2010/main" val="6683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  </a:t>
            </a:r>
            <a:r>
              <a:rPr lang="en-US" sz="1200" dirty="0" smtClean="0"/>
              <a:t>Adult plants and animals can have young. In many kinds of animals, parents and their offspring engage in behaviors that help the offspring survive.</a:t>
            </a:r>
          </a:p>
          <a:p>
            <a:r>
              <a:rPr lang="en-US" sz="1200" dirty="0" smtClean="0"/>
              <a:t>Animals have body parts that capture and convey different kinds of information needed for growth and survival. Animals’ behavior in reaction to this information can help them survive.</a:t>
            </a:r>
          </a:p>
          <a:p>
            <a:r>
              <a:rPr lang="en-US" sz="1200" dirty="0" smtClean="0"/>
              <a:t>Young animals are very much, but not exactly, like their parents. Plants also are very much, but not exactly, like their parents.</a:t>
            </a:r>
          </a:p>
          <a:p>
            <a:r>
              <a:rPr lang="en-US" sz="1200" dirty="0" smtClean="0"/>
              <a:t>Q2:  The sun, moon, and stars move in a predictable pattern that can be observed, described clearly, and predicted ahead of time.</a:t>
            </a:r>
          </a:p>
          <a:p>
            <a:r>
              <a:rPr lang="en-US" sz="1200" dirty="0" smtClean="0"/>
              <a:t>Patterns (such as sunrise, sunset, seasons, and stars) can all be observed, described, and predicted ahead of time.</a:t>
            </a:r>
          </a:p>
          <a:p>
            <a:r>
              <a:rPr lang="en-US" sz="1200" dirty="0" smtClean="0"/>
              <a:t>Q3:  Objects can be seen if light is available to shine on them. Objects can also be seen if they give off their own light.</a:t>
            </a:r>
          </a:p>
          <a:p>
            <a:r>
              <a:rPr lang="en-US" sz="1200" dirty="0" smtClean="0"/>
              <a:t>Some materials allow light to pass through them (transparent), some materials allow only some light to pass through (translucent), and others block all the light and do not allow light to pass through (opaque).</a:t>
            </a:r>
          </a:p>
          <a:p>
            <a:r>
              <a:rPr lang="en-US" sz="1200" dirty="0" smtClean="0"/>
              <a:t>Light can be used to communicate over long distances.</a:t>
            </a:r>
          </a:p>
          <a:p>
            <a:r>
              <a:rPr lang="en-US" sz="1200" dirty="0" smtClean="0"/>
              <a:t>Q4:  Sound can make materials vibrate.</a:t>
            </a:r>
          </a:p>
          <a:p>
            <a:r>
              <a:rPr lang="en-US" sz="1200" dirty="0" smtClean="0"/>
              <a:t>Vibrating material can make sound.</a:t>
            </a:r>
          </a:p>
          <a:p>
            <a:r>
              <a:rPr lang="en-US" sz="1200" dirty="0" smtClean="0"/>
              <a:t>People have created and used a variety of devices to make sounds that communicate over long distances.</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C39CEDF-FB92-43A8-84EA-84D48603C3B9}" type="slidenum">
              <a:rPr lang="en-US" smtClean="0"/>
              <a:pPr/>
              <a:t>20</a:t>
            </a:fld>
            <a:endParaRPr lang="en-US"/>
          </a:p>
        </p:txBody>
      </p:sp>
    </p:spTree>
    <p:extLst>
      <p:ext uri="{BB962C8B-B14F-4D97-AF65-F5344CB8AC3E}">
        <p14:creationId xmlns:p14="http://schemas.microsoft.com/office/powerpoint/2010/main" val="61333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9CEDF-FB92-43A8-84EA-84D48603C3B9}" type="slidenum">
              <a:rPr lang="en-US" smtClean="0"/>
              <a:pPr/>
              <a:t>21</a:t>
            </a:fld>
            <a:endParaRPr lang="en-US"/>
          </a:p>
        </p:txBody>
      </p:sp>
    </p:spTree>
    <p:extLst>
      <p:ext uri="{BB962C8B-B14F-4D97-AF65-F5344CB8AC3E}">
        <p14:creationId xmlns:p14="http://schemas.microsoft.com/office/powerpoint/2010/main" val="4775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C39CEDF-FB92-43A8-84EA-84D48603C3B9}" type="slidenum">
              <a:rPr lang="en-US" smtClean="0"/>
              <a:pPr/>
              <a:t>22</a:t>
            </a:fld>
            <a:endParaRPr lang="en-US"/>
          </a:p>
        </p:txBody>
      </p:sp>
    </p:spTree>
    <p:extLst>
      <p:ext uri="{BB962C8B-B14F-4D97-AF65-F5344CB8AC3E}">
        <p14:creationId xmlns:p14="http://schemas.microsoft.com/office/powerpoint/2010/main" val="144611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3F581F-DB23-4743-A1CD-5BFF7B094B7E}" type="slidenum">
              <a:rPr lang="en-US" smtClean="0"/>
              <a:pPr/>
              <a:t>23</a:t>
            </a:fld>
            <a:endParaRPr lang="en-US"/>
          </a:p>
        </p:txBody>
      </p:sp>
    </p:spTree>
    <p:extLst>
      <p:ext uri="{BB962C8B-B14F-4D97-AF65-F5344CB8AC3E}">
        <p14:creationId xmlns:p14="http://schemas.microsoft.com/office/powerpoint/2010/main" val="21007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D2C5B85F-E6FC-3549-9D99-4FA4C9FAD1C5}" type="slidenum">
              <a:rPr lang="en-US" smtClean="0"/>
              <a:pPr/>
              <a:t>24</a:t>
            </a:fld>
            <a:endParaRPr lang="en-US"/>
          </a:p>
        </p:txBody>
      </p:sp>
    </p:spTree>
    <p:extLst>
      <p:ext uri="{BB962C8B-B14F-4D97-AF65-F5344CB8AC3E}">
        <p14:creationId xmlns:p14="http://schemas.microsoft.com/office/powerpoint/2010/main" val="94039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25</a:t>
            </a:fld>
            <a:endParaRPr lang="en-US"/>
          </a:p>
        </p:txBody>
      </p:sp>
    </p:spTree>
    <p:extLst>
      <p:ext uri="{BB962C8B-B14F-4D97-AF65-F5344CB8AC3E}">
        <p14:creationId xmlns:p14="http://schemas.microsoft.com/office/powerpoint/2010/main" val="39316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3</a:t>
            </a:fld>
            <a:endParaRPr lang="en-US"/>
          </a:p>
        </p:txBody>
      </p:sp>
    </p:spTree>
    <p:extLst>
      <p:ext uri="{BB962C8B-B14F-4D97-AF65-F5344CB8AC3E}">
        <p14:creationId xmlns:p14="http://schemas.microsoft.com/office/powerpoint/2010/main" val="944380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Abadi MT Condensed Light" charset="0"/>
                <a:ea typeface="Abadi MT Condensed Light" charset="0"/>
                <a:cs typeface="Abadi MT Condensed Light" charset="0"/>
              </a:rPr>
              <a:t>Please send a </a:t>
            </a:r>
            <a:r>
              <a:rPr lang="en-US" sz="1200" u="sng" cap="none" dirty="0" smtClean="0">
                <a:latin typeface="Abadi MT Condensed Light" charset="0"/>
                <a:ea typeface="Abadi MT Condensed Light" charset="0"/>
                <a:cs typeface="Abadi MT Condensed Light" charset="0"/>
              </a:rPr>
              <a:t>written</a:t>
            </a:r>
            <a:r>
              <a:rPr lang="en-US" sz="1200" cap="none" dirty="0" smtClean="0">
                <a:latin typeface="Abadi MT Condensed Light" charset="0"/>
                <a:ea typeface="Abadi MT Condensed Light" charset="0"/>
                <a:cs typeface="Abadi MT Condensed Light" charset="0"/>
              </a:rPr>
              <a:t> note with your child. Due to the busy nature of our day, we may not see emails or messages on </a:t>
            </a:r>
            <a:r>
              <a:rPr lang="en-US" sz="1200" cap="none" dirty="0" err="1" smtClean="0">
                <a:latin typeface="Abadi MT Condensed Light" charset="0"/>
                <a:ea typeface="Abadi MT Condensed Light" charset="0"/>
                <a:cs typeface="Abadi MT Condensed Light" charset="0"/>
              </a:rPr>
              <a:t>ClassDojo</a:t>
            </a:r>
            <a:r>
              <a:rPr lang="en-US" sz="1200" cap="none" dirty="0" smtClean="0">
                <a:latin typeface="Abadi MT Condensed Light" charset="0"/>
                <a:ea typeface="Abadi MT Condensed Light" charset="0"/>
                <a:cs typeface="Abadi MT Condensed Light" charset="0"/>
              </a:rPr>
              <a:t> until after dismissal.</a:t>
            </a:r>
          </a:p>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27</a:t>
            </a:fld>
            <a:endParaRPr lang="en-US"/>
          </a:p>
        </p:txBody>
      </p:sp>
    </p:spTree>
    <p:extLst>
      <p:ext uri="{BB962C8B-B14F-4D97-AF65-F5344CB8AC3E}">
        <p14:creationId xmlns:p14="http://schemas.microsoft.com/office/powerpoint/2010/main" val="200771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4</a:t>
            </a:fld>
            <a:endParaRPr lang="en-US"/>
          </a:p>
        </p:txBody>
      </p:sp>
    </p:spTree>
    <p:extLst>
      <p:ext uri="{BB962C8B-B14F-4D97-AF65-F5344CB8AC3E}">
        <p14:creationId xmlns:p14="http://schemas.microsoft.com/office/powerpoint/2010/main" val="15173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5</a:t>
            </a:fld>
            <a:endParaRPr lang="en-US"/>
          </a:p>
        </p:txBody>
      </p:sp>
    </p:spTree>
    <p:extLst>
      <p:ext uri="{BB962C8B-B14F-4D97-AF65-F5344CB8AC3E}">
        <p14:creationId xmlns:p14="http://schemas.microsoft.com/office/powerpoint/2010/main" val="124146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91D607C0-814A-704E-B415-5822152C772C}" type="slidenum">
              <a:rPr lang="en-US" altLang="en-US" sz="1200"/>
              <a:pPr/>
              <a:t>6</a:t>
            </a:fld>
            <a:endParaRPr lang="en-US" altLang="en-US" sz="1200"/>
          </a:p>
        </p:txBody>
      </p:sp>
    </p:spTree>
    <p:extLst>
      <p:ext uri="{BB962C8B-B14F-4D97-AF65-F5344CB8AC3E}">
        <p14:creationId xmlns:p14="http://schemas.microsoft.com/office/powerpoint/2010/main" val="180239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7</a:t>
            </a:fld>
            <a:endParaRPr lang="en-US"/>
          </a:p>
        </p:txBody>
      </p:sp>
    </p:spTree>
    <p:extLst>
      <p:ext uri="{BB962C8B-B14F-4D97-AF65-F5344CB8AC3E}">
        <p14:creationId xmlns:p14="http://schemas.microsoft.com/office/powerpoint/2010/main" val="109782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9</a:t>
            </a:fld>
            <a:endParaRPr lang="en-US"/>
          </a:p>
        </p:txBody>
      </p:sp>
    </p:spTree>
    <p:extLst>
      <p:ext uri="{BB962C8B-B14F-4D97-AF65-F5344CB8AC3E}">
        <p14:creationId xmlns:p14="http://schemas.microsoft.com/office/powerpoint/2010/main" val="3260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10</a:t>
            </a:fld>
            <a:endParaRPr lang="en-US"/>
          </a:p>
        </p:txBody>
      </p:sp>
    </p:spTree>
    <p:extLst>
      <p:ext uri="{BB962C8B-B14F-4D97-AF65-F5344CB8AC3E}">
        <p14:creationId xmlns:p14="http://schemas.microsoft.com/office/powerpoint/2010/main" val="139216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3F581F-DB23-4743-A1CD-5BFF7B094B7E}" type="slidenum">
              <a:rPr lang="en-US" smtClean="0"/>
              <a:pPr/>
              <a:t>11</a:t>
            </a:fld>
            <a:endParaRPr lang="en-US"/>
          </a:p>
        </p:txBody>
      </p:sp>
    </p:spTree>
    <p:extLst>
      <p:ext uri="{BB962C8B-B14F-4D97-AF65-F5344CB8AC3E}">
        <p14:creationId xmlns:p14="http://schemas.microsoft.com/office/powerpoint/2010/main" val="11532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F59E8B2-311D-4343-8397-F5DF2CA3DA28}" type="datetimeFigureOut">
              <a:rPr lang="en-US" smtClean="0"/>
              <a:t>9/19/17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6D30D4F-F641-0B48-AE40-5E07926B6D1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72096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194310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900064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732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168762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59E8B2-311D-4343-8397-F5DF2CA3DA28}"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2072260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59E8B2-311D-4343-8397-F5DF2CA3DA28}"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59125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59E8B2-311D-4343-8397-F5DF2CA3DA28}"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89938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59E8B2-311D-4343-8397-F5DF2CA3DA28}"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18944415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59E8B2-311D-4343-8397-F5DF2CA3DA28}"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66175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9E8B2-311D-4343-8397-F5DF2CA3DA28}"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2665943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59E8B2-311D-4343-8397-F5DF2CA3DA28}"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9996469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59E8B2-311D-4343-8397-F5DF2CA3DA28}" type="datetimeFigureOut">
              <a:rPr lang="en-US" smtClean="0"/>
              <a:t>9/19/17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13011131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59E8B2-311D-4343-8397-F5DF2CA3DA28}"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212966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9E8B2-311D-4343-8397-F5DF2CA3DA28}" type="datetimeFigureOut">
              <a:rPr lang="en-US" smtClean="0"/>
              <a:t>9/19/17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11472731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21109097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a:p>
        </p:txBody>
      </p:sp>
    </p:spTree>
    <p:extLst>
      <p:ext uri="{BB962C8B-B14F-4D97-AF65-F5344CB8AC3E}">
        <p14:creationId xmlns:p14="http://schemas.microsoft.com/office/powerpoint/2010/main" val="16307567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F59E8B2-311D-4343-8397-F5DF2CA3DA28}" type="datetimeFigureOut">
              <a:rPr lang="en-US" smtClean="0"/>
              <a:t>9/19/17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6D30D4F-F641-0B48-AE40-5E07926B6D13}" type="slidenum">
              <a:rPr lang="en-US" smtClean="0"/>
              <a:t>‹#›</a:t>
            </a:fld>
            <a:endParaRPr lang="en-US"/>
          </a:p>
        </p:txBody>
      </p:sp>
    </p:spTree>
    <p:extLst>
      <p:ext uri="{BB962C8B-B14F-4D97-AF65-F5344CB8AC3E}">
        <p14:creationId xmlns:p14="http://schemas.microsoft.com/office/powerpoint/2010/main" val="1535554126"/>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tiff"/><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png"/><Relationship Id="rId6"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hyperlink" Target="https://hcpss.instructure.com/courses/32029" TargetMode="External"/><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96212">
            <a:off x="-1324115" y="797560"/>
            <a:ext cx="12070081" cy="3329581"/>
          </a:xfrm>
        </p:spPr>
        <p:txBody>
          <a:bodyPr>
            <a:normAutofit/>
          </a:bodyPr>
          <a:lstStyle/>
          <a:p>
            <a:r>
              <a:rPr lang="en-US" dirty="0" smtClean="0"/>
              <a:t>Back to School Night</a:t>
            </a:r>
            <a:br>
              <a:rPr lang="en-US" dirty="0" smtClean="0"/>
            </a:br>
            <a:r>
              <a:rPr lang="en-US" dirty="0" smtClean="0"/>
              <a:t>1</a:t>
            </a:r>
            <a:r>
              <a:rPr lang="en-US" baseline="30000" dirty="0" smtClean="0"/>
              <a:t>st</a:t>
            </a:r>
            <a:r>
              <a:rPr lang="en-US" dirty="0" smtClean="0"/>
              <a:t> Grade</a:t>
            </a:r>
            <a:endParaRPr lang="en-US" dirty="0"/>
          </a:p>
        </p:txBody>
      </p:sp>
      <p:sp>
        <p:nvSpPr>
          <p:cNvPr id="3" name="Subtitle 2"/>
          <p:cNvSpPr>
            <a:spLocks noGrp="1"/>
          </p:cNvSpPr>
          <p:nvPr>
            <p:ph type="subTitle" idx="1"/>
          </p:nvPr>
        </p:nvSpPr>
        <p:spPr>
          <a:xfrm rot="21420000">
            <a:off x="1071092" y="3870969"/>
            <a:ext cx="9755187" cy="550333"/>
          </a:xfrm>
        </p:spPr>
        <p:txBody>
          <a:bodyPr/>
          <a:lstStyle/>
          <a:p>
            <a:r>
              <a:rPr lang="en-US" dirty="0" smtClean="0"/>
              <a:t>2017-2018</a:t>
            </a:r>
            <a:endParaRPr lang="en-US" dirty="0"/>
          </a:p>
        </p:txBody>
      </p:sp>
    </p:spTree>
    <p:extLst>
      <p:ext uri="{BB962C8B-B14F-4D97-AF65-F5344CB8AC3E}">
        <p14:creationId xmlns:p14="http://schemas.microsoft.com/office/powerpoint/2010/main" val="263006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33" y="614372"/>
            <a:ext cx="10396882" cy="1009053"/>
          </a:xfrm>
        </p:spPr>
        <p:txBody>
          <a:bodyPr>
            <a:noAutofit/>
          </a:bodyPr>
          <a:lstStyle/>
          <a:p>
            <a:r>
              <a:rPr lang="en-US" sz="6600" dirty="0"/>
              <a:t>ELA </a:t>
            </a:r>
            <a:r>
              <a:rPr lang="en-US" sz="6600" dirty="0" smtClean="0"/>
              <a:t>(English Language Arts)</a:t>
            </a:r>
            <a:endParaRPr lang="en-US" sz="6600" u="sng" dirty="0"/>
          </a:p>
        </p:txBody>
      </p:sp>
      <p:sp>
        <p:nvSpPr>
          <p:cNvPr id="3" name="Content Placeholder 2"/>
          <p:cNvSpPr>
            <a:spLocks noGrp="1"/>
          </p:cNvSpPr>
          <p:nvPr>
            <p:ph sz="half" idx="4294967295"/>
          </p:nvPr>
        </p:nvSpPr>
        <p:spPr>
          <a:xfrm>
            <a:off x="364433" y="1514325"/>
            <a:ext cx="9283149" cy="3181880"/>
          </a:xfrm>
          <a:prstGeom prst="rect">
            <a:avLst/>
          </a:prstGeom>
        </p:spPr>
        <p:txBody>
          <a:bodyPr>
            <a:noAutofit/>
          </a:bodyPr>
          <a:lstStyle/>
          <a:p>
            <a:pPr lvl="1">
              <a:lnSpc>
                <a:spcPct val="150000"/>
              </a:lnSpc>
            </a:pPr>
            <a:r>
              <a:rPr lang="en-US" sz="2800" cap="none" dirty="0">
                <a:latin typeface="Abadi MT Condensed Light" charset="0"/>
                <a:ea typeface="Abadi MT Condensed Light" charset="0"/>
                <a:cs typeface="Abadi MT Condensed Light" charset="0"/>
              </a:rPr>
              <a:t>W</a:t>
            </a:r>
            <a:r>
              <a:rPr lang="en-US" sz="2800" cap="none" dirty="0" smtClean="0">
                <a:latin typeface="Abadi MT Condensed Light" charset="0"/>
                <a:ea typeface="Abadi MT Condensed Light" charset="0"/>
                <a:cs typeface="Abadi MT Condensed Light" charset="0"/>
              </a:rPr>
              <a:t>hole group reading instruction  </a:t>
            </a:r>
          </a:p>
          <a:p>
            <a:pPr lvl="1">
              <a:lnSpc>
                <a:spcPct val="150000"/>
              </a:lnSpc>
            </a:pPr>
            <a:r>
              <a:rPr lang="en-US" sz="2800" cap="none" dirty="0">
                <a:latin typeface="Abadi MT Condensed Light" charset="0"/>
                <a:ea typeface="Abadi MT Condensed Light" charset="0"/>
                <a:cs typeface="Abadi MT Condensed Light" charset="0"/>
              </a:rPr>
              <a:t>S</a:t>
            </a:r>
            <a:r>
              <a:rPr lang="en-US" sz="2800" cap="none" dirty="0" smtClean="0">
                <a:latin typeface="Abadi MT Condensed Light" charset="0"/>
                <a:ea typeface="Abadi MT Condensed Light" charset="0"/>
                <a:cs typeface="Abadi MT Condensed Light" charset="0"/>
              </a:rPr>
              <a:t>mall group reading and writing instruction </a:t>
            </a:r>
          </a:p>
          <a:p>
            <a:pPr lvl="1">
              <a:lnSpc>
                <a:spcPct val="150000"/>
              </a:lnSpc>
            </a:pPr>
            <a:r>
              <a:rPr lang="en-US" sz="2800" cap="none" dirty="0" smtClean="0">
                <a:latin typeface="Abadi MT Condensed Light" charset="0"/>
                <a:ea typeface="Abadi MT Condensed Light" charset="0"/>
                <a:cs typeface="Abadi MT Condensed Light" charset="0"/>
              </a:rPr>
              <a:t>Daily 5</a:t>
            </a:r>
          </a:p>
        </p:txBody>
      </p:sp>
      <p:pic>
        <p:nvPicPr>
          <p:cNvPr id="5" name="Picture 4"/>
          <p:cNvPicPr>
            <a:picLocks noChangeAspect="1"/>
          </p:cNvPicPr>
          <p:nvPr/>
        </p:nvPicPr>
        <p:blipFill>
          <a:blip r:embed="rId3"/>
          <a:stretch>
            <a:fillRect/>
          </a:stretch>
        </p:blipFill>
        <p:spPr>
          <a:xfrm>
            <a:off x="7325450" y="1920565"/>
            <a:ext cx="3539067" cy="2176526"/>
          </a:xfrm>
          <a:prstGeom prst="rect">
            <a:avLst/>
          </a:prstGeom>
        </p:spPr>
      </p:pic>
    </p:spTree>
    <p:extLst>
      <p:ext uri="{BB962C8B-B14F-4D97-AF65-F5344CB8AC3E}">
        <p14:creationId xmlns:p14="http://schemas.microsoft.com/office/powerpoint/2010/main" val="200753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8951"/>
            <a:ext cx="10363200" cy="1143000"/>
          </a:xfrm>
        </p:spPr>
        <p:txBody>
          <a:bodyPr>
            <a:noAutofit/>
          </a:bodyPr>
          <a:lstStyle/>
          <a:p>
            <a:r>
              <a:rPr lang="en-US" sz="6600" dirty="0" smtClean="0"/>
              <a:t>Small Group Reading Instruction</a:t>
            </a:r>
            <a:endParaRPr lang="en-US" sz="6600" dirty="0"/>
          </a:p>
        </p:txBody>
      </p:sp>
      <p:sp>
        <p:nvSpPr>
          <p:cNvPr id="3" name="Content Placeholder 2"/>
          <p:cNvSpPr>
            <a:spLocks noGrp="1"/>
          </p:cNvSpPr>
          <p:nvPr>
            <p:ph sz="half" idx="4294967295"/>
          </p:nvPr>
        </p:nvSpPr>
        <p:spPr>
          <a:xfrm>
            <a:off x="735496" y="2332038"/>
            <a:ext cx="3657600" cy="2650780"/>
          </a:xfrm>
          <a:prstGeom prst="rect">
            <a:avLst/>
          </a:prstGeom>
        </p:spPr>
        <p:txBody>
          <a:bodyPr>
            <a:normAutofit/>
          </a:bodyPr>
          <a:lstStyle/>
          <a:p>
            <a:r>
              <a:rPr lang="en-US" sz="2800" cap="none" dirty="0">
                <a:latin typeface="Abadi MT Condensed Light" charset="0"/>
                <a:ea typeface="Abadi MT Condensed Light" charset="0"/>
                <a:cs typeface="Abadi MT Condensed Light" charset="0"/>
              </a:rPr>
              <a:t>D</a:t>
            </a:r>
            <a:r>
              <a:rPr lang="en-US" sz="2800" cap="none" dirty="0" smtClean="0">
                <a:latin typeface="Abadi MT Condensed Light" charset="0"/>
                <a:ea typeface="Abadi MT Condensed Light" charset="0"/>
                <a:cs typeface="Abadi MT Condensed Light" charset="0"/>
              </a:rPr>
              <a:t>ecoding</a:t>
            </a:r>
          </a:p>
          <a:p>
            <a:r>
              <a:rPr lang="en-US" sz="2800" cap="none" dirty="0">
                <a:latin typeface="Abadi MT Condensed Light" charset="0"/>
                <a:ea typeface="Abadi MT Condensed Light" charset="0"/>
                <a:cs typeface="Abadi MT Condensed Light" charset="0"/>
              </a:rPr>
              <a:t>V</a:t>
            </a:r>
            <a:r>
              <a:rPr lang="en-US" sz="2800" cap="none" dirty="0" smtClean="0">
                <a:latin typeface="Abadi MT Condensed Light" charset="0"/>
                <a:ea typeface="Abadi MT Condensed Light" charset="0"/>
                <a:cs typeface="Abadi MT Condensed Light" charset="0"/>
              </a:rPr>
              <a:t>ocabulary</a:t>
            </a:r>
          </a:p>
          <a:p>
            <a:r>
              <a:rPr lang="en-US" sz="2800" cap="none" dirty="0">
                <a:latin typeface="Abadi MT Condensed Light" charset="0"/>
                <a:ea typeface="Abadi MT Condensed Light" charset="0"/>
                <a:cs typeface="Abadi MT Condensed Light" charset="0"/>
              </a:rPr>
              <a:t>F</a:t>
            </a:r>
            <a:r>
              <a:rPr lang="en-US" sz="2800" cap="none" dirty="0" smtClean="0">
                <a:latin typeface="Abadi MT Condensed Light" charset="0"/>
                <a:ea typeface="Abadi MT Condensed Light" charset="0"/>
                <a:cs typeface="Abadi MT Condensed Light" charset="0"/>
              </a:rPr>
              <a:t>luency</a:t>
            </a:r>
          </a:p>
          <a:p>
            <a:r>
              <a:rPr lang="en-US" sz="2800" cap="none" dirty="0">
                <a:latin typeface="Abadi MT Condensed Light" charset="0"/>
                <a:ea typeface="Abadi MT Condensed Light" charset="0"/>
                <a:cs typeface="Abadi MT Condensed Light" charset="0"/>
              </a:rPr>
              <a:t>C</a:t>
            </a:r>
            <a:r>
              <a:rPr lang="en-US" sz="2800" cap="none" dirty="0" smtClean="0">
                <a:latin typeface="Abadi MT Condensed Light" charset="0"/>
                <a:ea typeface="Abadi MT Condensed Light" charset="0"/>
                <a:cs typeface="Abadi MT Condensed Light" charset="0"/>
              </a:rPr>
              <a:t>omprehension</a:t>
            </a:r>
          </a:p>
        </p:txBody>
      </p:sp>
      <p:pic>
        <p:nvPicPr>
          <p:cNvPr id="7" name="Picture 6"/>
          <p:cNvPicPr>
            <a:picLocks noChangeAspect="1"/>
          </p:cNvPicPr>
          <p:nvPr/>
        </p:nvPicPr>
        <p:blipFill>
          <a:blip r:embed="rId3"/>
          <a:stretch>
            <a:fillRect/>
          </a:stretch>
        </p:blipFill>
        <p:spPr>
          <a:xfrm rot="213972">
            <a:off x="6045201" y="2254286"/>
            <a:ext cx="3810000" cy="2774914"/>
          </a:xfrm>
          <a:prstGeom prst="rect">
            <a:avLst/>
          </a:prstGeom>
        </p:spPr>
      </p:pic>
    </p:spTree>
    <p:extLst>
      <p:ext uri="{BB962C8B-B14F-4D97-AF65-F5344CB8AC3E}">
        <p14:creationId xmlns:p14="http://schemas.microsoft.com/office/powerpoint/2010/main" val="7974392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98" y="610371"/>
            <a:ext cx="10396882" cy="1158140"/>
          </a:xfrm>
        </p:spPr>
        <p:txBody>
          <a:bodyPr>
            <a:normAutofit/>
          </a:bodyPr>
          <a:lstStyle/>
          <a:p>
            <a:r>
              <a:rPr lang="en-US" sz="6600" dirty="0" smtClean="0"/>
              <a:t>Sight Words</a:t>
            </a:r>
            <a:endParaRPr lang="en-US" sz="6600" dirty="0"/>
          </a:p>
        </p:txBody>
      </p:sp>
      <p:sp>
        <p:nvSpPr>
          <p:cNvPr id="3" name="Content Placeholder 2"/>
          <p:cNvSpPr>
            <a:spLocks noGrp="1"/>
          </p:cNvSpPr>
          <p:nvPr>
            <p:ph sz="half" idx="4294967295"/>
          </p:nvPr>
        </p:nvSpPr>
        <p:spPr>
          <a:xfrm>
            <a:off x="631428" y="1891430"/>
            <a:ext cx="5141843" cy="3462755"/>
          </a:xfrm>
          <a:prstGeom prst="rect">
            <a:avLst/>
          </a:prstGeom>
        </p:spPr>
        <p:txBody>
          <a:bodyPr/>
          <a:lstStyle/>
          <a:p>
            <a:r>
              <a:rPr lang="en-US" sz="2800" cap="none" dirty="0">
                <a:latin typeface="Abadi MT Condensed Light" charset="0"/>
                <a:ea typeface="Abadi MT Condensed Light" charset="0"/>
                <a:cs typeface="Abadi MT Condensed Light" charset="0"/>
              </a:rPr>
              <a:t>W</a:t>
            </a:r>
            <a:r>
              <a:rPr lang="en-US" sz="2800" cap="none" dirty="0" smtClean="0">
                <a:latin typeface="Abadi MT Condensed Light" charset="0"/>
                <a:ea typeface="Abadi MT Condensed Light" charset="0"/>
                <a:cs typeface="Abadi MT Condensed Light" charset="0"/>
              </a:rPr>
              <a:t>ords that are immediately recognized</a:t>
            </a:r>
          </a:p>
          <a:p>
            <a:r>
              <a:rPr lang="en-US" sz="2800" cap="none" dirty="0" smtClean="0">
                <a:latin typeface="Abadi MT Condensed Light" charset="0"/>
                <a:ea typeface="Abadi MT Condensed Light" charset="0"/>
                <a:cs typeface="Abadi MT Condensed Light" charset="0"/>
              </a:rPr>
              <a:t>5 minutes of practice daily can greatly improve reading skills!</a:t>
            </a:r>
          </a:p>
          <a:p>
            <a:r>
              <a:rPr lang="en-US" sz="2800" cap="none" dirty="0">
                <a:latin typeface="Abadi MT Condensed Light" charset="0"/>
                <a:ea typeface="Abadi MT Condensed Light" charset="0"/>
                <a:cs typeface="Abadi MT Condensed Light" charset="0"/>
              </a:rPr>
              <a:t>E</a:t>
            </a:r>
            <a:r>
              <a:rPr lang="en-US" sz="2800" cap="none" dirty="0" smtClean="0">
                <a:latin typeface="Abadi MT Condensed Light" charset="0"/>
                <a:ea typeface="Abadi MT Condensed Light" charset="0"/>
                <a:cs typeface="Abadi MT Condensed Light" charset="0"/>
              </a:rPr>
              <a:t>xamples:  said, the, and, what, through, been</a:t>
            </a:r>
            <a:endParaRPr lang="en-US" sz="2800" cap="none" dirty="0">
              <a:latin typeface="Abadi MT Condensed Light" charset="0"/>
              <a:ea typeface="Abadi MT Condensed Light" charset="0"/>
              <a:cs typeface="Abadi MT Condensed Light" charset="0"/>
            </a:endParaRPr>
          </a:p>
        </p:txBody>
      </p:sp>
      <p:pic>
        <p:nvPicPr>
          <p:cNvPr id="8" name="Picture 7"/>
          <p:cNvPicPr>
            <a:picLocks noChangeAspect="1"/>
          </p:cNvPicPr>
          <p:nvPr/>
        </p:nvPicPr>
        <p:blipFill>
          <a:blip r:embed="rId3"/>
          <a:stretch>
            <a:fillRect/>
          </a:stretch>
        </p:blipFill>
        <p:spPr>
          <a:xfrm rot="407031">
            <a:off x="7243518" y="1374436"/>
            <a:ext cx="3326196" cy="3272977"/>
          </a:xfrm>
          <a:prstGeom prst="rect">
            <a:avLst/>
          </a:prstGeom>
        </p:spPr>
      </p:pic>
    </p:spTree>
    <p:extLst>
      <p:ext uri="{BB962C8B-B14F-4D97-AF65-F5344CB8AC3E}">
        <p14:creationId xmlns:p14="http://schemas.microsoft.com/office/powerpoint/2010/main" val="10624541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Lunch</a:t>
            </a:r>
            <a:r>
              <a:rPr lang="en-US" sz="6600" dirty="0"/>
              <a:t> </a:t>
            </a:r>
            <a:r>
              <a:rPr lang="en-US" sz="6600" dirty="0" smtClean="0"/>
              <a:t>&amp; Recess</a:t>
            </a:r>
            <a:endParaRPr lang="en-US" sz="6600" dirty="0"/>
          </a:p>
        </p:txBody>
      </p:sp>
      <p:sp>
        <p:nvSpPr>
          <p:cNvPr id="7" name="Content Placeholder 2"/>
          <p:cNvSpPr txBox="1">
            <a:spLocks/>
          </p:cNvSpPr>
          <p:nvPr/>
        </p:nvSpPr>
        <p:spPr>
          <a:xfrm>
            <a:off x="7260425" y="2037571"/>
            <a:ext cx="4579032" cy="183338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800" cap="none" dirty="0" smtClean="0">
                <a:latin typeface="Abadi MT Condensed Light" charset="0"/>
                <a:ea typeface="Abadi MT Condensed Light" charset="0"/>
                <a:cs typeface="Abadi MT Condensed Light" charset="0"/>
              </a:rPr>
              <a:t>Recess: </a:t>
            </a:r>
          </a:p>
          <a:p>
            <a:r>
              <a:rPr lang="en-US" sz="2800" cap="none" dirty="0" smtClean="0">
                <a:latin typeface="Abadi MT Condensed Light" charset="0"/>
                <a:ea typeface="Abadi MT Condensed Light" charset="0"/>
                <a:cs typeface="Abadi MT Condensed Light" charset="0"/>
              </a:rPr>
              <a:t>Dress your child for the weather!</a:t>
            </a:r>
          </a:p>
          <a:p>
            <a:r>
              <a:rPr lang="en-US" sz="2800" cap="none" dirty="0" smtClean="0">
                <a:latin typeface="Abadi MT Condensed Light" charset="0"/>
                <a:ea typeface="Abadi MT Condensed Light" charset="0"/>
                <a:cs typeface="Abadi MT Condensed Light" charset="0"/>
              </a:rPr>
              <a:t>Label your child’s belongings.</a:t>
            </a:r>
          </a:p>
        </p:txBody>
      </p:sp>
      <p:sp>
        <p:nvSpPr>
          <p:cNvPr id="8" name="Content Placeholder 2"/>
          <p:cNvSpPr txBox="1">
            <a:spLocks/>
          </p:cNvSpPr>
          <p:nvPr/>
        </p:nvSpPr>
        <p:spPr>
          <a:xfrm>
            <a:off x="609137" y="2004992"/>
            <a:ext cx="6078533" cy="38098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800" cap="none" dirty="0" smtClean="0">
                <a:latin typeface="Abadi MT Condensed Light" charset="0"/>
                <a:ea typeface="Abadi MT Condensed Light" charset="0"/>
                <a:cs typeface="Abadi MT Condensed Light" charset="0"/>
              </a:rPr>
              <a:t>Lunch: </a:t>
            </a:r>
          </a:p>
          <a:p>
            <a:r>
              <a:rPr lang="en-US" sz="2800" cap="none" dirty="0" smtClean="0">
                <a:latin typeface="Abadi MT Condensed Light" charset="0"/>
                <a:ea typeface="Abadi MT Condensed Light" charset="0"/>
                <a:cs typeface="Abadi MT Condensed Light" charset="0"/>
              </a:rPr>
              <a:t>PLES </a:t>
            </a:r>
            <a:r>
              <a:rPr lang="en-US" sz="2800" u="sng" cap="none" dirty="0" smtClean="0">
                <a:latin typeface="Abadi MT Condensed Light" charset="0"/>
                <a:ea typeface="Abadi MT Condensed Light" charset="0"/>
                <a:cs typeface="Abadi MT Condensed Light" charset="0"/>
              </a:rPr>
              <a:t>cannot</a:t>
            </a:r>
            <a:r>
              <a:rPr lang="en-US" sz="2800" cap="none" dirty="0" smtClean="0">
                <a:latin typeface="Abadi MT Condensed Light" charset="0"/>
                <a:ea typeface="Abadi MT Condensed Light" charset="0"/>
                <a:cs typeface="Abadi MT Condensed Light" charset="0"/>
              </a:rPr>
              <a:t> lend money for lunch according to the Food Services policy. </a:t>
            </a:r>
          </a:p>
          <a:p>
            <a:r>
              <a:rPr lang="en-US" sz="2800" cap="none" dirty="0" smtClean="0">
                <a:latin typeface="Abadi MT Condensed Light" charset="0"/>
                <a:ea typeface="Abadi MT Condensed Light" charset="0"/>
                <a:cs typeface="Abadi MT Condensed Light" charset="0"/>
              </a:rPr>
              <a:t>Salad bar! </a:t>
            </a:r>
          </a:p>
          <a:p>
            <a:r>
              <a:rPr lang="en-US" sz="2800" cap="none" dirty="0" smtClean="0">
                <a:latin typeface="Abadi MT Condensed Light" charset="0"/>
                <a:ea typeface="Abadi MT Condensed Light" charset="0"/>
                <a:cs typeface="Abadi MT Condensed Light" charset="0"/>
              </a:rPr>
              <a:t>Please help your child learn his or her PIN NUMBER.</a:t>
            </a:r>
          </a:p>
        </p:txBody>
      </p:sp>
      <p:pic>
        <p:nvPicPr>
          <p:cNvPr id="7170" name="Picture 2" descr="unch 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1943" y="3370948"/>
            <a:ext cx="1948070" cy="10000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ildren on a Teeter Totter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859" y="4005601"/>
            <a:ext cx="1669774" cy="136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0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59" y="568607"/>
            <a:ext cx="9144000" cy="1143000"/>
          </a:xfrm>
        </p:spPr>
        <p:txBody>
          <a:bodyPr>
            <a:noAutofit/>
          </a:bodyPr>
          <a:lstStyle/>
          <a:p>
            <a:r>
              <a:rPr lang="en-US" sz="6600" dirty="0" smtClean="0">
                <a:solidFill>
                  <a:srgbClr val="C00000"/>
                </a:solidFill>
                <a:ea typeface="Century Gothic" charset="0"/>
                <a:cs typeface="Century Gothic" charset="0"/>
              </a:rPr>
              <a:t>Major Math Concepts</a:t>
            </a:r>
            <a:endParaRPr lang="en-US" sz="6600" dirty="0">
              <a:solidFill>
                <a:srgbClr val="C00000"/>
              </a:solidFill>
              <a:ea typeface="Century Gothic" charset="0"/>
              <a:cs typeface="Century Gothic" charset="0"/>
            </a:endParaRPr>
          </a:p>
        </p:txBody>
      </p:sp>
      <p:sp>
        <p:nvSpPr>
          <p:cNvPr id="3" name="Content Placeholder 2"/>
          <p:cNvSpPr>
            <a:spLocks noGrp="1"/>
          </p:cNvSpPr>
          <p:nvPr>
            <p:ph sz="half" idx="4294967295"/>
          </p:nvPr>
        </p:nvSpPr>
        <p:spPr>
          <a:xfrm>
            <a:off x="1063195" y="1738571"/>
            <a:ext cx="6180287" cy="3857339"/>
          </a:xfrm>
          <a:prstGeom prst="rect">
            <a:avLst/>
          </a:prstGeom>
        </p:spPr>
        <p:txBody>
          <a:bodyPr>
            <a:normAutofit lnSpcReduction="10000"/>
          </a:bodyPr>
          <a:lstStyle/>
          <a:p>
            <a:pPr>
              <a:lnSpc>
                <a:spcPct val="150000"/>
              </a:lnSpc>
              <a:spcBef>
                <a:spcPts val="0"/>
              </a:spcBef>
              <a:buClr>
                <a:srgbClr val="92D050"/>
              </a:buClr>
              <a:buSzPct val="100000"/>
            </a:pPr>
            <a:r>
              <a:rPr lang="en-US" sz="3400" cap="none" dirty="0" smtClean="0">
                <a:latin typeface="Abadi MT Condensed Light" charset="0"/>
                <a:ea typeface="Abadi MT Condensed Light" charset="0"/>
                <a:cs typeface="Abadi MT Condensed Light" charset="0"/>
                <a:sym typeface="Calibri"/>
              </a:rPr>
              <a:t>Number Concepts  </a:t>
            </a:r>
          </a:p>
          <a:p>
            <a:pPr>
              <a:lnSpc>
                <a:spcPct val="150000"/>
              </a:lnSpc>
              <a:spcBef>
                <a:spcPts val="0"/>
              </a:spcBef>
              <a:buClr>
                <a:srgbClr val="92D050"/>
              </a:buClr>
              <a:buSzPct val="100000"/>
            </a:pPr>
            <a:r>
              <a:rPr lang="en-US" sz="3400" cap="none" dirty="0" smtClean="0">
                <a:latin typeface="Abadi MT Condensed Light" charset="0"/>
                <a:ea typeface="Abadi MT Condensed Light" charset="0"/>
                <a:cs typeface="Abadi MT Condensed Light" charset="0"/>
                <a:sym typeface="Calibri"/>
              </a:rPr>
              <a:t>Numbers and Operations</a:t>
            </a:r>
          </a:p>
          <a:p>
            <a:pPr>
              <a:lnSpc>
                <a:spcPct val="150000"/>
              </a:lnSpc>
              <a:spcBef>
                <a:spcPts val="0"/>
              </a:spcBef>
              <a:buClr>
                <a:srgbClr val="92D050"/>
              </a:buClr>
              <a:buSzPct val="100000"/>
            </a:pPr>
            <a:r>
              <a:rPr lang="en-US" sz="3400" cap="none" dirty="0" smtClean="0">
                <a:latin typeface="Abadi MT Condensed Light" charset="0"/>
                <a:ea typeface="Abadi MT Condensed Light" charset="0"/>
                <a:cs typeface="Abadi MT Condensed Light" charset="0"/>
                <a:sym typeface="Calibri"/>
              </a:rPr>
              <a:t>Time</a:t>
            </a:r>
          </a:p>
          <a:p>
            <a:pPr>
              <a:lnSpc>
                <a:spcPct val="150000"/>
              </a:lnSpc>
              <a:spcBef>
                <a:spcPts val="0"/>
              </a:spcBef>
              <a:buClr>
                <a:srgbClr val="92D050"/>
              </a:buClr>
              <a:buSzPct val="100000"/>
            </a:pPr>
            <a:r>
              <a:rPr lang="en-US" sz="3400" cap="none" dirty="0" smtClean="0">
                <a:latin typeface="Abadi MT Condensed Light" charset="0"/>
                <a:ea typeface="Abadi MT Condensed Light" charset="0"/>
                <a:cs typeface="Abadi MT Condensed Light" charset="0"/>
                <a:sym typeface="Calibri"/>
              </a:rPr>
              <a:t>Measurement and Data</a:t>
            </a:r>
          </a:p>
          <a:p>
            <a:pPr>
              <a:lnSpc>
                <a:spcPct val="150000"/>
              </a:lnSpc>
              <a:spcBef>
                <a:spcPts val="0"/>
              </a:spcBef>
              <a:buClr>
                <a:srgbClr val="92D050"/>
              </a:buClr>
              <a:buSzPct val="100000"/>
            </a:pPr>
            <a:r>
              <a:rPr lang="en-US" sz="3400" cap="none" dirty="0" smtClean="0">
                <a:latin typeface="Abadi MT Condensed Light" charset="0"/>
                <a:ea typeface="Abadi MT Condensed Light" charset="0"/>
                <a:cs typeface="Abadi MT Condensed Light" charset="0"/>
                <a:sym typeface="Calibri"/>
              </a:rPr>
              <a:t>Geometry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561" y="2546841"/>
            <a:ext cx="939681" cy="8352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869" y="4715435"/>
            <a:ext cx="969116" cy="9074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5438" y="1738571"/>
            <a:ext cx="985566" cy="94367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7274" y="3253858"/>
            <a:ext cx="1022091" cy="900667"/>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39" y="4067210"/>
            <a:ext cx="985566" cy="843603"/>
          </a:xfrm>
          <a:prstGeom prst="rect">
            <a:avLst/>
          </a:prstGeom>
        </p:spPr>
      </p:pic>
    </p:spTree>
    <p:extLst>
      <p:ext uri="{BB962C8B-B14F-4D97-AF65-F5344CB8AC3E}">
        <p14:creationId xmlns:p14="http://schemas.microsoft.com/office/powerpoint/2010/main" val="1152012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5219"/>
            <a:ext cx="10396882" cy="1151965"/>
          </a:xfrm>
        </p:spPr>
        <p:txBody>
          <a:bodyPr>
            <a:noAutofit/>
          </a:bodyPr>
          <a:lstStyle/>
          <a:p>
            <a:r>
              <a:rPr lang="en-US" sz="6600" dirty="0">
                <a:solidFill>
                  <a:srgbClr val="C00000"/>
                </a:solidFill>
                <a:ea typeface="Century Gothic" charset="0"/>
                <a:cs typeface="Century Gothic" charset="0"/>
              </a:rPr>
              <a:t>Basic Facts</a:t>
            </a:r>
          </a:p>
        </p:txBody>
      </p:sp>
      <p:sp>
        <p:nvSpPr>
          <p:cNvPr id="3" name="Content Placeholder 2"/>
          <p:cNvSpPr>
            <a:spLocks noGrp="1"/>
          </p:cNvSpPr>
          <p:nvPr>
            <p:ph idx="4294967295"/>
          </p:nvPr>
        </p:nvSpPr>
        <p:spPr>
          <a:xfrm>
            <a:off x="685801" y="1725031"/>
            <a:ext cx="7662864" cy="3886200"/>
          </a:xfrm>
          <a:prstGeom prst="rect">
            <a:avLst/>
          </a:prstGeom>
        </p:spPr>
        <p:txBody>
          <a:bodyPr>
            <a:normAutofit/>
          </a:bodyPr>
          <a:lstStyle/>
          <a:p>
            <a:r>
              <a:rPr lang="en-US" sz="2400" cap="none" dirty="0" smtClean="0">
                <a:latin typeface="Abadi MT Condensed Light" charset="0"/>
                <a:ea typeface="Abadi MT Condensed Light" charset="0"/>
                <a:cs typeface="Abadi MT Condensed Light" charset="0"/>
              </a:rPr>
              <a:t>Basic fact flash cards practiced nightly for 10 minutes</a:t>
            </a:r>
          </a:p>
          <a:p>
            <a:pPr marL="1648206" lvl="4" indent="-514350">
              <a:buFont typeface="+mj-lt"/>
              <a:buAutoNum type="arabicPeriod"/>
            </a:pPr>
            <a:r>
              <a:rPr lang="en-US" sz="2400" b="1" cap="none" dirty="0" smtClean="0">
                <a:latin typeface="Abadi MT Condensed Light" charset="0"/>
                <a:ea typeface="Abadi MT Condensed Light" charset="0"/>
                <a:cs typeface="Abadi MT Condensed Light" charset="0"/>
              </a:rPr>
              <a:t>+/- 1 and 2</a:t>
            </a:r>
          </a:p>
          <a:p>
            <a:pPr marL="1648206" lvl="4" indent="-514350">
              <a:buFont typeface="+mj-lt"/>
              <a:buAutoNum type="arabicPeriod"/>
            </a:pPr>
            <a:r>
              <a:rPr lang="en-US" sz="2400" b="1" cap="none" dirty="0" smtClean="0">
                <a:latin typeface="Abadi MT Condensed Light" charset="0"/>
                <a:ea typeface="Abadi MT Condensed Light" charset="0"/>
                <a:cs typeface="Abadi MT Condensed Light" charset="0"/>
              </a:rPr>
              <a:t>+/- Making </a:t>
            </a:r>
            <a:r>
              <a:rPr lang="en-US" sz="2400" b="1" cap="none" dirty="0" smtClean="0">
                <a:latin typeface="Abadi MT Condensed Light" charset="0"/>
                <a:ea typeface="Abadi MT Condensed Light" charset="0"/>
                <a:cs typeface="Abadi MT Condensed Light" charset="0"/>
              </a:rPr>
              <a:t>ten </a:t>
            </a:r>
            <a:r>
              <a:rPr lang="en-US" sz="2400" b="1" cap="none" dirty="0">
                <a:latin typeface="Abadi MT Condensed Light" charset="0"/>
                <a:ea typeface="Abadi MT Condensed Light" charset="0"/>
                <a:cs typeface="Abadi MT Condensed Light" charset="0"/>
              </a:rPr>
              <a:t>and +/- </a:t>
            </a:r>
            <a:r>
              <a:rPr lang="en-US" sz="2400" b="1" cap="none" dirty="0" smtClean="0">
                <a:latin typeface="Abadi MT Condensed Light" charset="0"/>
                <a:ea typeface="Abadi MT Condensed Light" charset="0"/>
                <a:cs typeface="Abadi MT Condensed Light" charset="0"/>
              </a:rPr>
              <a:t>0</a:t>
            </a:r>
            <a:endParaRPr lang="en-US" sz="2400" b="1" cap="none" dirty="0" smtClean="0">
              <a:latin typeface="Abadi MT Condensed Light" charset="0"/>
              <a:ea typeface="Abadi MT Condensed Light" charset="0"/>
              <a:cs typeface="Abadi MT Condensed Light" charset="0"/>
            </a:endParaRPr>
          </a:p>
          <a:p>
            <a:pPr marL="1648206" lvl="4" indent="-514350">
              <a:buFont typeface="+mj-lt"/>
              <a:buAutoNum type="arabicPeriod"/>
            </a:pPr>
            <a:r>
              <a:rPr lang="en-US" sz="2400" b="1" cap="none" smtClean="0">
                <a:latin typeface="Abadi MT Condensed Light" charset="0"/>
                <a:ea typeface="Abadi MT Condensed Light" charset="0"/>
                <a:cs typeface="Abadi MT Condensed Light" charset="0"/>
              </a:rPr>
              <a:t>+/- </a:t>
            </a:r>
            <a:r>
              <a:rPr lang="en-US" sz="2400" b="1" cap="none" smtClean="0">
                <a:latin typeface="Abadi MT Condensed Light" charset="0"/>
                <a:ea typeface="Abadi MT Condensed Light" charset="0"/>
                <a:cs typeface="Abadi MT Condensed Light" charset="0"/>
              </a:rPr>
              <a:t>Doubles/Halves</a:t>
            </a:r>
            <a:endParaRPr lang="en-US" sz="2400" b="1" cap="none" dirty="0" smtClean="0">
              <a:latin typeface="Abadi MT Condensed Light" charset="0"/>
              <a:ea typeface="Abadi MT Condensed Light" charset="0"/>
              <a:cs typeface="Abadi MT Condensed Light" charset="0"/>
            </a:endParaRPr>
          </a:p>
          <a:p>
            <a:pPr marL="1648206" lvl="4" indent="-514350">
              <a:buFont typeface="+mj-lt"/>
              <a:buAutoNum type="arabicPeriod"/>
            </a:pPr>
            <a:r>
              <a:rPr lang="en-US" sz="2400" b="1" cap="none" dirty="0" smtClean="0">
                <a:latin typeface="Abadi MT Condensed Light" charset="0"/>
                <a:ea typeface="Abadi MT Condensed Light" charset="0"/>
                <a:cs typeface="Abadi MT Condensed Light" charset="0"/>
              </a:rPr>
              <a:t>+/- </a:t>
            </a:r>
            <a:r>
              <a:rPr lang="en-US" sz="2400" b="1" cap="none" dirty="0" smtClean="0">
                <a:latin typeface="Abadi MT Condensed Light" charset="0"/>
                <a:ea typeface="Abadi MT Condensed Light" charset="0"/>
                <a:cs typeface="Abadi MT Condensed Light" charset="0"/>
              </a:rPr>
              <a:t>10</a:t>
            </a:r>
            <a:endParaRPr lang="en-US" sz="2400" b="1" cap="none" dirty="0" smtClean="0">
              <a:latin typeface="Abadi MT Condensed Light" charset="0"/>
              <a:ea typeface="Abadi MT Condensed Light" charset="0"/>
              <a:cs typeface="Abadi MT Condensed Light" charset="0"/>
            </a:endParaRPr>
          </a:p>
          <a:p>
            <a:r>
              <a:rPr lang="en-US" sz="2400" cap="none" dirty="0" smtClean="0">
                <a:latin typeface="Abadi MT Condensed Light" charset="0"/>
                <a:ea typeface="Abadi MT Condensed Light" charset="0"/>
                <a:cs typeface="Abadi MT Condensed Light" charset="0"/>
              </a:rPr>
              <a:t>You will receive notifications quarterly with your child’s scores</a:t>
            </a:r>
          </a:p>
        </p:txBody>
      </p:sp>
      <p:pic>
        <p:nvPicPr>
          <p:cNvPr id="4" name="Picture 3"/>
          <p:cNvPicPr>
            <a:picLocks noChangeAspect="1"/>
          </p:cNvPicPr>
          <p:nvPr/>
        </p:nvPicPr>
        <p:blipFill>
          <a:blip r:embed="rId3"/>
          <a:stretch>
            <a:fillRect/>
          </a:stretch>
        </p:blipFill>
        <p:spPr>
          <a:xfrm rot="1321113">
            <a:off x="8598926" y="1706840"/>
            <a:ext cx="2100949" cy="1743788"/>
          </a:xfrm>
          <a:prstGeom prst="rect">
            <a:avLst/>
          </a:prstGeom>
        </p:spPr>
      </p:pic>
    </p:spTree>
    <p:extLst>
      <p:ext uri="{BB962C8B-B14F-4D97-AF65-F5344CB8AC3E}">
        <p14:creationId xmlns:p14="http://schemas.microsoft.com/office/powerpoint/2010/main" val="1561008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C00000"/>
                </a:solidFill>
                <a:ea typeface="Century Gothic" charset="0"/>
                <a:cs typeface="Century Gothic" charset="0"/>
              </a:rPr>
              <a:t>Math components</a:t>
            </a:r>
            <a:endParaRPr lang="en-US" sz="6600" dirty="0">
              <a:solidFill>
                <a:srgbClr val="C00000"/>
              </a:solidFill>
              <a:ea typeface="Century Gothic" charset="0"/>
              <a:cs typeface="Century Gothic" charset="0"/>
            </a:endParaRPr>
          </a:p>
        </p:txBody>
      </p:sp>
      <p:sp>
        <p:nvSpPr>
          <p:cNvPr id="3" name="Content Placeholder 2"/>
          <p:cNvSpPr>
            <a:spLocks noGrp="1"/>
          </p:cNvSpPr>
          <p:nvPr>
            <p:ph idx="4294967295"/>
          </p:nvPr>
        </p:nvSpPr>
        <p:spPr>
          <a:xfrm>
            <a:off x="685801" y="2137049"/>
            <a:ext cx="9240838" cy="3267169"/>
          </a:xfrm>
          <a:prstGeom prst="rect">
            <a:avLst/>
          </a:prstGeom>
        </p:spPr>
        <p:txBody>
          <a:bodyPr>
            <a:normAutofit/>
          </a:bodyPr>
          <a:lstStyle/>
          <a:p>
            <a:pPr>
              <a:spcBef>
                <a:spcPts val="0"/>
              </a:spcBef>
              <a:buClr>
                <a:srgbClr val="92D050"/>
              </a:buClr>
              <a:buSzPct val="100000"/>
            </a:pPr>
            <a:r>
              <a:rPr lang="en-US" sz="2400" cap="none" dirty="0" smtClean="0">
                <a:latin typeface="Abadi MT Condensed Light" charset="0"/>
                <a:ea typeface="Abadi MT Condensed Light" charset="0"/>
                <a:cs typeface="Abadi MT Condensed Light" charset="0"/>
                <a:sym typeface="Calibri"/>
              </a:rPr>
              <a:t>Number Routines</a:t>
            </a:r>
          </a:p>
          <a:p>
            <a:pPr>
              <a:spcBef>
                <a:spcPts val="0"/>
              </a:spcBef>
              <a:buClr>
                <a:srgbClr val="92D050"/>
              </a:buClr>
              <a:buSzPct val="100000"/>
            </a:pPr>
            <a:r>
              <a:rPr lang="en-US" sz="2400" cap="none" dirty="0" smtClean="0">
                <a:latin typeface="Abadi MT Condensed Light" charset="0"/>
                <a:ea typeface="Abadi MT Condensed Light" charset="0"/>
                <a:cs typeface="Abadi MT Condensed Light" charset="0"/>
                <a:sym typeface="Calibri"/>
              </a:rPr>
              <a:t>Standards-Based </a:t>
            </a:r>
            <a:r>
              <a:rPr lang="en-US" sz="2400" cap="none" dirty="0">
                <a:latin typeface="Abadi MT Condensed Light" charset="0"/>
                <a:ea typeface="Abadi MT Condensed Light" charset="0"/>
                <a:cs typeface="Abadi MT Condensed Light" charset="0"/>
                <a:sym typeface="Calibri"/>
              </a:rPr>
              <a:t>I</a:t>
            </a:r>
            <a:r>
              <a:rPr lang="en-US" sz="2400" cap="none" dirty="0" smtClean="0">
                <a:latin typeface="Abadi MT Condensed Light" charset="0"/>
                <a:ea typeface="Abadi MT Condensed Light" charset="0"/>
                <a:cs typeface="Abadi MT Condensed Light" charset="0"/>
                <a:sym typeface="Calibri"/>
              </a:rPr>
              <a:t>nstruction: Engaging tasks, </a:t>
            </a:r>
            <a:r>
              <a:rPr lang="en-US" sz="2400" cap="none" dirty="0">
                <a:latin typeface="Abadi MT Condensed Light" charset="0"/>
                <a:ea typeface="Abadi MT Condensed Light" charset="0"/>
                <a:cs typeface="Abadi MT Condensed Light" charset="0"/>
                <a:sym typeface="Calibri"/>
              </a:rPr>
              <a:t>V</a:t>
            </a:r>
            <a:r>
              <a:rPr lang="en-US" sz="2400" cap="none" dirty="0" smtClean="0">
                <a:latin typeface="Abadi MT Condensed Light" charset="0"/>
                <a:ea typeface="Abadi MT Condensed Light" charset="0"/>
                <a:cs typeface="Abadi MT Condensed Light" charset="0"/>
                <a:sym typeface="Calibri"/>
              </a:rPr>
              <a:t>ariety of Representations, Purposeful </a:t>
            </a:r>
            <a:r>
              <a:rPr lang="en-US" sz="2400" cap="none" dirty="0">
                <a:latin typeface="Abadi MT Condensed Light" charset="0"/>
                <a:ea typeface="Abadi MT Condensed Light" charset="0"/>
                <a:cs typeface="Abadi MT Condensed Light" charset="0"/>
                <a:sym typeface="Calibri"/>
              </a:rPr>
              <a:t>Q</a:t>
            </a:r>
            <a:r>
              <a:rPr lang="en-US" sz="2400" cap="none" dirty="0" smtClean="0">
                <a:latin typeface="Abadi MT Condensed Light" charset="0"/>
                <a:ea typeface="Abadi MT Condensed Light" charset="0"/>
                <a:cs typeface="Abadi MT Condensed Light" charset="0"/>
                <a:sym typeface="Calibri"/>
              </a:rPr>
              <a:t>uestions, and Student </a:t>
            </a:r>
            <a:r>
              <a:rPr lang="en-US" sz="2400" cap="none" dirty="0">
                <a:latin typeface="Abadi MT Condensed Light" charset="0"/>
                <a:ea typeface="Abadi MT Condensed Light" charset="0"/>
                <a:cs typeface="Abadi MT Condensed Light" charset="0"/>
                <a:sym typeface="Calibri"/>
              </a:rPr>
              <a:t>D</a:t>
            </a:r>
            <a:r>
              <a:rPr lang="en-US" sz="2400" cap="none" dirty="0" smtClean="0">
                <a:latin typeface="Abadi MT Condensed Light" charset="0"/>
                <a:ea typeface="Abadi MT Condensed Light" charset="0"/>
                <a:cs typeface="Abadi MT Condensed Light" charset="0"/>
                <a:sym typeface="Calibri"/>
              </a:rPr>
              <a:t>iscourse</a:t>
            </a:r>
          </a:p>
          <a:p>
            <a:pPr>
              <a:spcBef>
                <a:spcPts val="0"/>
              </a:spcBef>
              <a:buClr>
                <a:srgbClr val="92D050"/>
              </a:buClr>
              <a:buSzPct val="100000"/>
            </a:pPr>
            <a:r>
              <a:rPr lang="en-US" sz="2400" cap="none" dirty="0" smtClean="0">
                <a:latin typeface="Abadi MT Condensed Light" charset="0"/>
                <a:ea typeface="Abadi MT Condensed Light" charset="0"/>
                <a:cs typeface="Abadi MT Condensed Light" charset="0"/>
                <a:sym typeface="Calibri"/>
              </a:rPr>
              <a:t>Differentiated Instruction </a:t>
            </a:r>
          </a:p>
          <a:p>
            <a:pPr>
              <a:spcBef>
                <a:spcPts val="0"/>
              </a:spcBef>
              <a:buClr>
                <a:srgbClr val="92D050"/>
              </a:buClr>
              <a:buSzPct val="100000"/>
            </a:pPr>
            <a:r>
              <a:rPr lang="en-US" sz="2400" cap="none" dirty="0" smtClean="0">
                <a:latin typeface="Abadi MT Condensed Light" charset="0"/>
                <a:ea typeface="Abadi MT Condensed Light" charset="0"/>
                <a:cs typeface="Abadi MT Condensed Light" charset="0"/>
                <a:sym typeface="Calibri"/>
              </a:rPr>
              <a:t>Math journal</a:t>
            </a:r>
          </a:p>
          <a:p>
            <a:pPr>
              <a:spcBef>
                <a:spcPts val="0"/>
              </a:spcBef>
              <a:buClr>
                <a:srgbClr val="92D050"/>
              </a:buClr>
              <a:buSzPct val="100000"/>
            </a:pPr>
            <a:r>
              <a:rPr lang="en-US" sz="2400" cap="none" dirty="0" smtClean="0">
                <a:latin typeface="Abadi MT Condensed Light" charset="0"/>
                <a:ea typeface="Abadi MT Condensed Light" charset="0"/>
                <a:cs typeface="Abadi MT Condensed Light" charset="0"/>
                <a:sym typeface="Calibri"/>
              </a:rPr>
              <a:t>Additional staff:  </a:t>
            </a:r>
            <a:r>
              <a:rPr lang="en-US" sz="2400" cap="none" dirty="0">
                <a:latin typeface="Abadi MT Condensed Light" charset="0"/>
                <a:ea typeface="Abadi MT Condensed Light" charset="0"/>
                <a:cs typeface="Abadi MT Condensed Light" charset="0"/>
                <a:sym typeface="Calibri"/>
              </a:rPr>
              <a:t>M</a:t>
            </a:r>
            <a:r>
              <a:rPr lang="en-US" sz="2400" cap="none" dirty="0" smtClean="0">
                <a:latin typeface="Abadi MT Condensed Light" charset="0"/>
                <a:ea typeface="Abadi MT Condensed Light" charset="0"/>
                <a:cs typeface="Abadi MT Condensed Light" charset="0"/>
                <a:sym typeface="Calibri"/>
              </a:rPr>
              <a:t>r. Clark, Mrs. O’Neill, Dr. Stevens</a:t>
            </a:r>
          </a:p>
          <a:p>
            <a:pPr>
              <a:spcBef>
                <a:spcPts val="0"/>
              </a:spcBef>
              <a:buClr>
                <a:srgbClr val="92D050"/>
              </a:buClr>
              <a:buSzPct val="100000"/>
            </a:pPr>
            <a:endParaRPr lang="en-US" dirty="0">
              <a:solidFill>
                <a:schemeClr val="dk1"/>
              </a:solidFill>
              <a:latin typeface="+mj-lt"/>
              <a:ea typeface="Calibri"/>
              <a:cs typeface="Calibri"/>
              <a:sym typeface="Calibri"/>
            </a:endParaRPr>
          </a:p>
          <a:p>
            <a:pPr>
              <a:buClr>
                <a:srgbClr val="92D050"/>
              </a:buClr>
            </a:pPr>
            <a:endParaRPr lang="en-US" dirty="0"/>
          </a:p>
        </p:txBody>
      </p:sp>
      <p:pic>
        <p:nvPicPr>
          <p:cNvPr id="4" name="Picture 3"/>
          <p:cNvPicPr>
            <a:picLocks noChangeAspect="1"/>
          </p:cNvPicPr>
          <p:nvPr/>
        </p:nvPicPr>
        <p:blipFill>
          <a:blip r:embed="rId2"/>
          <a:stretch>
            <a:fillRect/>
          </a:stretch>
        </p:blipFill>
        <p:spPr>
          <a:xfrm rot="366848">
            <a:off x="7401092" y="3394626"/>
            <a:ext cx="3282092" cy="1840039"/>
          </a:xfrm>
          <a:prstGeom prst="rect">
            <a:avLst/>
          </a:prstGeom>
        </p:spPr>
      </p:pic>
    </p:spTree>
    <p:extLst>
      <p:ext uri="{BB962C8B-B14F-4D97-AF65-F5344CB8AC3E}">
        <p14:creationId xmlns:p14="http://schemas.microsoft.com/office/powerpoint/2010/main" val="164062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err="1" smtClean="0">
                <a:solidFill>
                  <a:srgbClr val="C00000"/>
                </a:solidFill>
                <a:ea typeface="Century Gothic" charset="0"/>
                <a:cs typeface="Century Gothic" charset="0"/>
              </a:rPr>
              <a:t>DreamBox</a:t>
            </a:r>
            <a:r>
              <a:rPr lang="en-US" sz="6600" dirty="0" smtClean="0">
                <a:solidFill>
                  <a:srgbClr val="C00000"/>
                </a:solidFill>
                <a:ea typeface="Century Gothic" charset="0"/>
                <a:cs typeface="Century Gothic" charset="0"/>
              </a:rPr>
              <a:t> Online Learning</a:t>
            </a:r>
            <a:endParaRPr lang="en-US" sz="6600" dirty="0">
              <a:solidFill>
                <a:srgbClr val="C00000"/>
              </a:solidFill>
              <a:ea typeface="Century Gothic" charset="0"/>
              <a:cs typeface="Century Gothic" charset="0"/>
            </a:endParaRPr>
          </a:p>
        </p:txBody>
      </p:sp>
      <p:sp>
        <p:nvSpPr>
          <p:cNvPr id="3" name="Content Placeholder 2"/>
          <p:cNvSpPr>
            <a:spLocks noGrp="1"/>
          </p:cNvSpPr>
          <p:nvPr>
            <p:ph idx="4294967295"/>
          </p:nvPr>
        </p:nvSpPr>
        <p:spPr>
          <a:xfrm>
            <a:off x="685801" y="1837765"/>
            <a:ext cx="9935307" cy="3675063"/>
          </a:xfrm>
          <a:prstGeom prst="rect">
            <a:avLst/>
          </a:prstGeom>
        </p:spPr>
        <p:txBody>
          <a:bodyPr>
            <a:normAutofit fontScale="92500" lnSpcReduction="10000"/>
          </a:bodyPr>
          <a:lstStyle/>
          <a:p>
            <a:r>
              <a:rPr lang="en-US" sz="2400" b="1" cap="none" dirty="0" err="1" smtClean="0">
                <a:latin typeface="Abadi MT Condensed Light" charset="0"/>
                <a:ea typeface="Abadi MT Condensed Light" charset="0"/>
                <a:cs typeface="Abadi MT Condensed Light" charset="0"/>
              </a:rPr>
              <a:t>Dreambox</a:t>
            </a:r>
            <a:r>
              <a:rPr lang="en-US" sz="2400" b="1" cap="none" dirty="0" smtClean="0">
                <a:latin typeface="Abadi MT Condensed Light" charset="0"/>
                <a:ea typeface="Abadi MT Condensed Light" charset="0"/>
                <a:cs typeface="Abadi MT Condensed Light" charset="0"/>
              </a:rPr>
              <a:t> Learning</a:t>
            </a:r>
            <a:r>
              <a:rPr lang="en-US" sz="2400" cap="none" dirty="0" smtClean="0">
                <a:latin typeface="Abadi MT Condensed Light" charset="0"/>
                <a:ea typeface="Abadi MT Condensed Light" charset="0"/>
                <a:cs typeface="Abadi MT Condensed Light" charset="0"/>
              </a:rPr>
              <a:t> is an online software provider that focuses on mathematics education at the elementary and middle school level.</a:t>
            </a:r>
          </a:p>
          <a:p>
            <a:r>
              <a:rPr lang="en-US" sz="2400" cap="none" dirty="0" smtClean="0">
                <a:latin typeface="Abadi MT Condensed Light" charset="0"/>
                <a:ea typeface="Abadi MT Condensed Light" charset="0"/>
                <a:cs typeface="Abadi MT Condensed Light" charset="0"/>
              </a:rPr>
              <a:t>Over 1,800 lessons presented as animated adventures, games, and challenges!</a:t>
            </a:r>
          </a:p>
          <a:p>
            <a:r>
              <a:rPr lang="en-US" sz="2400" cap="none" dirty="0" smtClean="0">
                <a:latin typeface="Abadi MT Condensed Light" charset="0"/>
                <a:ea typeface="Abadi MT Condensed Light" charset="0"/>
                <a:cs typeface="Abadi MT Condensed Light" charset="0"/>
              </a:rPr>
              <a:t>Badges, coins, and unlockable mini-games are integrated into the program to reward and engage students.</a:t>
            </a:r>
          </a:p>
          <a:p>
            <a:r>
              <a:rPr lang="en-US" sz="2400" cap="none" dirty="0" err="1" smtClean="0">
                <a:latin typeface="Abadi MT Condensed Light" charset="0"/>
                <a:ea typeface="Abadi MT Condensed Light" charset="0"/>
                <a:cs typeface="Abadi MT Condensed Light" charset="0"/>
              </a:rPr>
              <a:t>Dreambox</a:t>
            </a:r>
            <a:r>
              <a:rPr lang="en-US" sz="2400" cap="none" dirty="0" smtClean="0">
                <a:latin typeface="Abadi MT Condensed Light" charset="0"/>
                <a:ea typeface="Abadi MT Condensed Light" charset="0"/>
                <a:cs typeface="Abadi MT Condensed Light" charset="0"/>
              </a:rPr>
              <a:t> Learning software utilizes an intelligent adaptive learning engine, which identifies a student's skill level and tailors each child's experience to increase learning opportunities before proceeding to new learning objectives.</a:t>
            </a:r>
            <a:r>
              <a:rPr lang="en-US" sz="2400" cap="none" baseline="30000" dirty="0" smtClean="0">
                <a:latin typeface="Abadi MT Condensed Light" charset="0"/>
                <a:ea typeface="Abadi MT Condensed Light" charset="0"/>
                <a:cs typeface="Abadi MT Condensed Light" charset="0"/>
              </a:rPr>
              <a:t> </a:t>
            </a:r>
            <a:r>
              <a:rPr lang="en-US" sz="2400" cap="none" dirty="0" smtClean="0">
                <a:latin typeface="Abadi MT Condensed Light" charset="0"/>
                <a:ea typeface="Abadi MT Condensed Light" charset="0"/>
                <a:cs typeface="Abadi MT Condensed Light" charset="0"/>
              </a:rPr>
              <a:t> </a:t>
            </a:r>
          </a:p>
          <a:p>
            <a:endParaRPr lang="en-US" dirty="0"/>
          </a:p>
        </p:txBody>
      </p:sp>
    </p:spTree>
    <p:extLst>
      <p:ext uri="{BB962C8B-B14F-4D97-AF65-F5344CB8AC3E}">
        <p14:creationId xmlns:p14="http://schemas.microsoft.com/office/powerpoint/2010/main" val="511114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15462"/>
            <a:ext cx="9696156" cy="1151965"/>
          </a:xfrm>
        </p:spPr>
        <p:txBody>
          <a:bodyPr>
            <a:normAutofit/>
          </a:bodyPr>
          <a:lstStyle/>
          <a:p>
            <a:r>
              <a:rPr lang="en-US" sz="6600" dirty="0" err="1" smtClean="0">
                <a:solidFill>
                  <a:srgbClr val="C00000"/>
                </a:solidFill>
                <a:ea typeface="Century Gothic" charset="0"/>
                <a:cs typeface="Century Gothic" charset="0"/>
              </a:rPr>
              <a:t>DreamBox</a:t>
            </a:r>
            <a:r>
              <a:rPr lang="en-US" sz="6600" dirty="0" smtClean="0">
                <a:solidFill>
                  <a:srgbClr val="C00000"/>
                </a:solidFill>
                <a:ea typeface="Century Gothic" charset="0"/>
                <a:cs typeface="Century Gothic" charset="0"/>
              </a:rPr>
              <a:t> Online Learning</a:t>
            </a:r>
            <a:endParaRPr lang="en-US" sz="6600" dirty="0">
              <a:solidFill>
                <a:srgbClr val="C00000"/>
              </a:solidFill>
              <a:ea typeface="Century Gothic" charset="0"/>
              <a:cs typeface="Century Gothic" charset="0"/>
            </a:endParaRPr>
          </a:p>
        </p:txBody>
      </p:sp>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739" t="-947" r="5190" b="2455"/>
          <a:stretch/>
        </p:blipFill>
        <p:spPr>
          <a:xfrm>
            <a:off x="2966043" y="1986691"/>
            <a:ext cx="5486296" cy="3572387"/>
          </a:xfrm>
          <a:prstGeom prst="rect">
            <a:avLst/>
          </a:prstGeom>
        </p:spPr>
      </p:pic>
    </p:spTree>
    <p:extLst>
      <p:ext uri="{BB962C8B-B14F-4D97-AF65-F5344CB8AC3E}">
        <p14:creationId xmlns:p14="http://schemas.microsoft.com/office/powerpoint/2010/main" val="1545650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C00000"/>
                </a:solidFill>
                <a:ea typeface="Century Gothic" charset="0"/>
                <a:cs typeface="Century Gothic" charset="0"/>
              </a:rPr>
              <a:t>Fast Fact Falcon Program</a:t>
            </a:r>
            <a:endParaRPr lang="en-US" sz="6600" dirty="0">
              <a:solidFill>
                <a:srgbClr val="C00000"/>
              </a:solidFill>
              <a:ea typeface="Century Gothic" charset="0"/>
              <a:cs typeface="Century Gothic" charset="0"/>
            </a:endParaRPr>
          </a:p>
        </p:txBody>
      </p:sp>
      <p:sp>
        <p:nvSpPr>
          <p:cNvPr id="3" name="Content Placeholder 2"/>
          <p:cNvSpPr>
            <a:spLocks noGrp="1"/>
          </p:cNvSpPr>
          <p:nvPr>
            <p:ph idx="4294967295"/>
          </p:nvPr>
        </p:nvSpPr>
        <p:spPr>
          <a:xfrm>
            <a:off x="746018" y="2728913"/>
            <a:ext cx="7662864" cy="2914456"/>
          </a:xfrm>
          <a:prstGeom prst="rect">
            <a:avLst/>
          </a:prstGeom>
        </p:spPr>
        <p:txBody>
          <a:bodyPr anchor="t"/>
          <a:lstStyle/>
          <a:p>
            <a:pPr marL="0" indent="0">
              <a:buNone/>
            </a:pPr>
            <a:r>
              <a:rPr lang="en-US" sz="2400" cap="none" dirty="0" smtClean="0">
                <a:latin typeface="Abadi MT Condensed Light" charset="0"/>
                <a:ea typeface="Abadi MT Condensed Light" charset="0"/>
                <a:cs typeface="Abadi MT Condensed Light" charset="0"/>
              </a:rPr>
              <a:t>With your child’s hard work and home practice, he/she will earn a fast fact falcon t-shirt after passing first grade facts!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73833">
            <a:off x="8392191" y="2561262"/>
            <a:ext cx="2524368" cy="2297407"/>
          </a:xfrm>
          <a:prstGeom prst="rect">
            <a:avLst/>
          </a:prstGeom>
        </p:spPr>
      </p:pic>
    </p:spTree>
    <p:extLst>
      <p:ext uri="{BB962C8B-B14F-4D97-AF65-F5344CB8AC3E}">
        <p14:creationId xmlns:p14="http://schemas.microsoft.com/office/powerpoint/2010/main" val="1213366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teachers!</a:t>
            </a:r>
            <a:endParaRPr lang="en-US" dirty="0"/>
          </a:p>
        </p:txBody>
      </p:sp>
      <p:sp>
        <p:nvSpPr>
          <p:cNvPr id="4" name="TextBox 3"/>
          <p:cNvSpPr txBox="1"/>
          <p:nvPr/>
        </p:nvSpPr>
        <p:spPr>
          <a:xfrm>
            <a:off x="910755" y="4810454"/>
            <a:ext cx="1517185" cy="369332"/>
          </a:xfrm>
          <a:prstGeom prst="rect">
            <a:avLst/>
          </a:prstGeom>
          <a:noFill/>
        </p:spPr>
        <p:txBody>
          <a:bodyPr wrap="square" rtlCol="0">
            <a:spAutoFit/>
          </a:bodyPr>
          <a:lstStyle/>
          <a:p>
            <a:r>
              <a:rPr lang="en-US" dirty="0" smtClean="0"/>
              <a:t>Mrs. Ashmore</a:t>
            </a:r>
            <a:endParaRPr lang="en-US" dirty="0"/>
          </a:p>
        </p:txBody>
      </p:sp>
      <p:sp>
        <p:nvSpPr>
          <p:cNvPr id="5" name="TextBox 4"/>
          <p:cNvSpPr txBox="1"/>
          <p:nvPr/>
        </p:nvSpPr>
        <p:spPr>
          <a:xfrm>
            <a:off x="2942291" y="4810454"/>
            <a:ext cx="1123888" cy="369332"/>
          </a:xfrm>
          <a:prstGeom prst="rect">
            <a:avLst/>
          </a:prstGeom>
          <a:noFill/>
        </p:spPr>
        <p:txBody>
          <a:bodyPr wrap="square" rtlCol="0">
            <a:spAutoFit/>
          </a:bodyPr>
          <a:lstStyle/>
          <a:p>
            <a:r>
              <a:rPr lang="en-US" dirty="0" smtClean="0"/>
              <a:t>Mrs. Bae</a:t>
            </a:r>
            <a:endParaRPr lang="en-US" dirty="0"/>
          </a:p>
        </p:txBody>
      </p:sp>
      <p:sp>
        <p:nvSpPr>
          <p:cNvPr id="6" name="TextBox 5"/>
          <p:cNvSpPr txBox="1"/>
          <p:nvPr/>
        </p:nvSpPr>
        <p:spPr>
          <a:xfrm>
            <a:off x="7092593" y="4810454"/>
            <a:ext cx="1343025" cy="369332"/>
          </a:xfrm>
          <a:prstGeom prst="rect">
            <a:avLst/>
          </a:prstGeom>
          <a:noFill/>
        </p:spPr>
        <p:txBody>
          <a:bodyPr wrap="square" rtlCol="0">
            <a:spAutoFit/>
          </a:bodyPr>
          <a:lstStyle/>
          <a:p>
            <a:r>
              <a:rPr lang="en-US" dirty="0" smtClean="0"/>
              <a:t>Mrs. Brogan</a:t>
            </a:r>
            <a:endParaRPr lang="en-US" dirty="0"/>
          </a:p>
        </p:txBody>
      </p:sp>
      <p:sp>
        <p:nvSpPr>
          <p:cNvPr id="7" name="TextBox 6"/>
          <p:cNvSpPr txBox="1"/>
          <p:nvPr/>
        </p:nvSpPr>
        <p:spPr>
          <a:xfrm>
            <a:off x="4749442" y="4810454"/>
            <a:ext cx="1828800" cy="369332"/>
          </a:xfrm>
          <a:prstGeom prst="rect">
            <a:avLst/>
          </a:prstGeom>
          <a:noFill/>
        </p:spPr>
        <p:txBody>
          <a:bodyPr wrap="square" rtlCol="0">
            <a:spAutoFit/>
          </a:bodyPr>
          <a:lstStyle/>
          <a:p>
            <a:r>
              <a:rPr lang="en-US" dirty="0" smtClean="0"/>
              <a:t>Ms. Bainbridge</a:t>
            </a:r>
            <a:endParaRPr lang="en-US" dirty="0"/>
          </a:p>
        </p:txBody>
      </p:sp>
      <p:sp>
        <p:nvSpPr>
          <p:cNvPr id="8" name="TextBox 7"/>
          <p:cNvSpPr txBox="1"/>
          <p:nvPr/>
        </p:nvSpPr>
        <p:spPr>
          <a:xfrm>
            <a:off x="9153524" y="4810454"/>
            <a:ext cx="1828800" cy="369332"/>
          </a:xfrm>
          <a:prstGeom prst="rect">
            <a:avLst/>
          </a:prstGeom>
          <a:noFill/>
        </p:spPr>
        <p:txBody>
          <a:bodyPr wrap="square" rtlCol="0">
            <a:spAutoFit/>
          </a:bodyPr>
          <a:lstStyle/>
          <a:p>
            <a:r>
              <a:rPr lang="en-US" dirty="0" smtClean="0"/>
              <a:t>Ms. Norris</a:t>
            </a:r>
            <a:endParaRPr lang="en-US" dirty="0"/>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l="41492" t="29799" r="41259" b="42752"/>
          <a:stretch/>
        </p:blipFill>
        <p:spPr bwMode="auto">
          <a:xfrm>
            <a:off x="9153524" y="3275193"/>
            <a:ext cx="1371599" cy="1423706"/>
          </a:xfrm>
          <a:prstGeom prst="rect">
            <a:avLst/>
          </a:prstGeom>
          <a:ln>
            <a:noFill/>
          </a:ln>
          <a:extLst>
            <a:ext uri="{53640926-AAD7-44D8-BBD7-CCE9431645EC}">
              <a14:shadowObscured xmlns:a14="http://schemas.microsoft.com/office/drawing/2010/main"/>
            </a:ext>
          </a:extLst>
        </p:spPr>
      </p:pic>
      <p:pic>
        <p:nvPicPr>
          <p:cNvPr id="10" name="Picture 9" descr="../../../../../Downloads/IMG_1083.JPG"/>
          <p:cNvPicPr/>
          <p:nvPr/>
        </p:nvPicPr>
        <p:blipFill rotWithShape="1">
          <a:blip r:embed="rId3" cstate="print">
            <a:extLst>
              <a:ext uri="{28A0092B-C50C-407E-A947-70E740481C1C}">
                <a14:useLocalDpi xmlns:a14="http://schemas.microsoft.com/office/drawing/2010/main" val="0"/>
              </a:ext>
            </a:extLst>
          </a:blip>
          <a:srcRect l="46209" t="28438" r="6957" b="34956"/>
          <a:stretch/>
        </p:blipFill>
        <p:spPr bwMode="auto">
          <a:xfrm>
            <a:off x="7134992" y="3320485"/>
            <a:ext cx="1343025" cy="1414462"/>
          </a:xfrm>
          <a:prstGeom prst="rect">
            <a:avLst/>
          </a:prstGeom>
          <a:noFill/>
          <a:ln>
            <a:noFill/>
          </a:ln>
        </p:spPr>
      </p:pic>
      <p:pic>
        <p:nvPicPr>
          <p:cNvPr id="11" name="Picture 10" descr="../../../../../Desktop/19756536_10101386504720601_3291800379454652516_n.jpg"/>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5887" t="851" r="37628" b="74076"/>
          <a:stretch/>
        </p:blipFill>
        <p:spPr bwMode="auto">
          <a:xfrm>
            <a:off x="4845923" y="3275976"/>
            <a:ext cx="1528763" cy="1453516"/>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rotWithShape="1">
          <a:blip r:embed="rId6">
            <a:extLst>
              <a:ext uri="{28A0092B-C50C-407E-A947-70E740481C1C}">
                <a14:useLocalDpi xmlns:a14="http://schemas.microsoft.com/office/drawing/2010/main" val="0"/>
              </a:ext>
            </a:extLst>
          </a:blip>
          <a:srcRect b="4204"/>
          <a:stretch/>
        </p:blipFill>
        <p:spPr>
          <a:xfrm>
            <a:off x="2929380" y="3172154"/>
            <a:ext cx="1190149" cy="1557338"/>
          </a:xfrm>
          <a:prstGeom prst="rect">
            <a:avLst/>
          </a:prstGeom>
        </p:spPr>
      </p:pic>
      <p:pic>
        <p:nvPicPr>
          <p:cNvPr id="14" name="Picture 13" descr="../../../../../Desktop/20258318_10210096221347409_1399465230652130161_n.jpg"/>
          <p:cNvPicPr/>
          <p:nvPr/>
        </p:nvPicPr>
        <p:blipFill rotWithShape="1">
          <a:blip r:embed="rId7" cstate="print">
            <a:extLst>
              <a:ext uri="{28A0092B-C50C-407E-A947-70E740481C1C}">
                <a14:useLocalDpi xmlns:a14="http://schemas.microsoft.com/office/drawing/2010/main" val="0"/>
              </a:ext>
            </a:extLst>
          </a:blip>
          <a:srcRect l="21244" t="14826" r="54021" b="48045"/>
          <a:stretch/>
        </p:blipFill>
        <p:spPr bwMode="auto">
          <a:xfrm>
            <a:off x="1127575" y="3020736"/>
            <a:ext cx="1126298" cy="17087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161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C00000"/>
                </a:solidFill>
                <a:ea typeface="Century Gothic" charset="0"/>
                <a:cs typeface="Century Gothic" charset="0"/>
              </a:rPr>
              <a:t>Science Units</a:t>
            </a:r>
            <a:endParaRPr lang="en-US" sz="6600" dirty="0">
              <a:solidFill>
                <a:srgbClr val="C00000"/>
              </a:solidFill>
              <a:ea typeface="Century Gothic" charset="0"/>
              <a:cs typeface="Century Gothic" charset="0"/>
            </a:endParaRPr>
          </a:p>
        </p:txBody>
      </p:sp>
      <p:sp>
        <p:nvSpPr>
          <p:cNvPr id="4" name="AutoShape 2" descr="ugs final.png"/>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ugs final.png"/>
          <p:cNvSpPr>
            <a:spLocks noChangeAspect="1" noChangeArrowheads="1"/>
          </p:cNvSpPr>
          <p:nvPr/>
        </p:nvSpPr>
        <p:spPr bwMode="auto">
          <a:xfrm>
            <a:off x="1676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gs final.png"/>
          <p:cNvSpPr>
            <a:spLocks noChangeAspect="1" noChangeArrowheads="1"/>
          </p:cNvSpPr>
          <p:nvPr/>
        </p:nvSpPr>
        <p:spPr bwMode="auto">
          <a:xfrm>
            <a:off x="1828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age result for mother and baby animal in a tree"/>
          <p:cNvSpPr>
            <a:spLocks noChangeAspect="1" noChangeArrowheads="1"/>
          </p:cNvSpPr>
          <p:nvPr/>
        </p:nvSpPr>
        <p:spPr bwMode="auto">
          <a:xfrm>
            <a:off x="1524000" y="0"/>
            <a:ext cx="428625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600768185"/>
              </p:ext>
            </p:extLst>
          </p:nvPr>
        </p:nvGraphicFramePr>
        <p:xfrm>
          <a:off x="685798" y="2345976"/>
          <a:ext cx="10396884" cy="3122495"/>
        </p:xfrm>
        <a:graphic>
          <a:graphicData uri="http://schemas.openxmlformats.org/drawingml/2006/table">
            <a:tbl>
              <a:tblPr firstRow="1" bandRow="1">
                <a:tableStyleId>{5C22544A-7EE6-4342-B048-85BDC9FD1C3A}</a:tableStyleId>
              </a:tblPr>
              <a:tblGrid>
                <a:gridCol w="2599221"/>
                <a:gridCol w="2599221"/>
                <a:gridCol w="2599221"/>
                <a:gridCol w="2599221"/>
              </a:tblGrid>
              <a:tr h="370840">
                <a:tc>
                  <a:txBody>
                    <a:bodyPr/>
                    <a:lstStyle/>
                    <a:p>
                      <a:pPr algn="ctr"/>
                      <a:r>
                        <a:rPr lang="en-US" dirty="0" smtClean="0"/>
                        <a:t>Quarter 1</a:t>
                      </a:r>
                      <a:endParaRPr lang="en-US" dirty="0"/>
                    </a:p>
                  </a:txBody>
                  <a:tcPr/>
                </a:tc>
                <a:tc>
                  <a:txBody>
                    <a:bodyPr/>
                    <a:lstStyle/>
                    <a:p>
                      <a:pPr algn="ctr"/>
                      <a:r>
                        <a:rPr lang="en-US" dirty="0" smtClean="0"/>
                        <a:t>Quarter 2</a:t>
                      </a:r>
                      <a:endParaRPr lang="en-US" dirty="0"/>
                    </a:p>
                  </a:txBody>
                  <a:tcPr/>
                </a:tc>
                <a:tc>
                  <a:txBody>
                    <a:bodyPr/>
                    <a:lstStyle/>
                    <a:p>
                      <a:pPr algn="ctr"/>
                      <a:r>
                        <a:rPr lang="en-US" dirty="0" smtClean="0"/>
                        <a:t>Quarter 3</a:t>
                      </a:r>
                      <a:endParaRPr lang="en-US" dirty="0"/>
                    </a:p>
                  </a:txBody>
                  <a:tcPr/>
                </a:tc>
                <a:tc>
                  <a:txBody>
                    <a:bodyPr/>
                    <a:lstStyle/>
                    <a:p>
                      <a:pPr algn="ctr"/>
                      <a:r>
                        <a:rPr lang="en-US" dirty="0" smtClean="0"/>
                        <a:t>Quarter</a:t>
                      </a:r>
                      <a:r>
                        <a:rPr lang="en-US" baseline="0" dirty="0" smtClean="0"/>
                        <a:t> 4</a:t>
                      </a:r>
                      <a:endParaRPr lang="en-US" dirty="0"/>
                    </a:p>
                  </a:txBody>
                  <a:tcPr/>
                </a:tc>
              </a:tr>
              <a:tr h="370840">
                <a:tc>
                  <a:txBody>
                    <a:bodyPr/>
                    <a:lstStyle/>
                    <a:p>
                      <a:pPr algn="ctr"/>
                      <a:r>
                        <a:rPr lang="en-US" b="0" dirty="0" smtClean="0"/>
                        <a:t>Plant and Animal: Structure and Function</a:t>
                      </a:r>
                      <a:endParaRPr lang="en-US" b="0" dirty="0"/>
                    </a:p>
                  </a:txBody>
                  <a:tcPr anchor="ctr"/>
                </a:tc>
                <a:tc>
                  <a:txBody>
                    <a:bodyPr/>
                    <a:lstStyle/>
                    <a:p>
                      <a:pPr algn="ctr"/>
                      <a:r>
                        <a:rPr lang="en-US" b="0" dirty="0" smtClean="0"/>
                        <a:t>Patterns in Space Systems</a:t>
                      </a:r>
                      <a:endParaRPr lang="en-US" b="0" dirty="0"/>
                    </a:p>
                  </a:txBody>
                  <a:tcPr anchor="ctr"/>
                </a:tc>
                <a:tc>
                  <a:txBody>
                    <a:bodyPr/>
                    <a:lstStyle/>
                    <a:p>
                      <a:pPr algn="ctr"/>
                      <a:r>
                        <a:rPr lang="en-US" b="0" dirty="0" smtClean="0"/>
                        <a:t>Light</a:t>
                      </a:r>
                      <a:endParaRPr lang="en-US" b="0" dirty="0"/>
                    </a:p>
                  </a:txBody>
                  <a:tcPr anchor="ctr"/>
                </a:tc>
                <a:tc>
                  <a:txBody>
                    <a:bodyPr/>
                    <a:lstStyle/>
                    <a:p>
                      <a:pPr algn="ctr"/>
                      <a:r>
                        <a:rPr lang="en-US" b="0" dirty="0" smtClean="0"/>
                        <a:t>Sound</a:t>
                      </a:r>
                      <a:endParaRPr lang="en-US" b="0" dirty="0"/>
                    </a:p>
                  </a:txBody>
                  <a:tcPr anchor="ctr"/>
                </a:tc>
              </a:tr>
              <a:tr h="2111575">
                <a:tc>
                  <a:txBody>
                    <a:bodyPr/>
                    <a:lstStyle/>
                    <a:p>
                      <a:endParaRPr lang="en-US"/>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64" y="3718580"/>
            <a:ext cx="2429286" cy="142630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822" y="3861187"/>
            <a:ext cx="2367167" cy="114108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733" y="3823536"/>
            <a:ext cx="2463397" cy="121638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66" y="3460238"/>
            <a:ext cx="2316533" cy="1956823"/>
          </a:xfrm>
          <a:prstGeom prst="rect">
            <a:avLst/>
          </a:prstGeom>
        </p:spPr>
      </p:pic>
    </p:spTree>
    <p:extLst>
      <p:ext uri="{BB962C8B-B14F-4D97-AF65-F5344CB8AC3E}">
        <p14:creationId xmlns:p14="http://schemas.microsoft.com/office/powerpoint/2010/main" val="216739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C00000"/>
                </a:solidFill>
                <a:ea typeface="Century Gothic" charset="0"/>
                <a:cs typeface="Century Gothic" charset="0"/>
              </a:rPr>
              <a:t>Social Studies Units</a:t>
            </a:r>
            <a:endParaRPr lang="en-US" sz="6600" dirty="0">
              <a:solidFill>
                <a:srgbClr val="C00000"/>
              </a:solidFill>
              <a:ea typeface="Century Gothic" charset="0"/>
              <a:cs typeface="Century Gothic" charset="0"/>
            </a:endParaRPr>
          </a:p>
        </p:txBody>
      </p:sp>
      <p:sp>
        <p:nvSpPr>
          <p:cNvPr id="4" name="AutoShape 2" descr="ugs final.png"/>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ugs final.png"/>
          <p:cNvSpPr>
            <a:spLocks noChangeAspect="1" noChangeArrowheads="1"/>
          </p:cNvSpPr>
          <p:nvPr/>
        </p:nvSpPr>
        <p:spPr bwMode="auto">
          <a:xfrm>
            <a:off x="1676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gs final.png"/>
          <p:cNvSpPr>
            <a:spLocks noChangeAspect="1" noChangeArrowheads="1"/>
          </p:cNvSpPr>
          <p:nvPr/>
        </p:nvSpPr>
        <p:spPr bwMode="auto">
          <a:xfrm>
            <a:off x="1828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age result for mother and baby animal in a tree"/>
          <p:cNvSpPr>
            <a:spLocks noChangeAspect="1" noChangeArrowheads="1"/>
          </p:cNvSpPr>
          <p:nvPr/>
        </p:nvSpPr>
        <p:spPr bwMode="auto">
          <a:xfrm>
            <a:off x="1524000" y="0"/>
            <a:ext cx="428625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2056845992"/>
              </p:ext>
            </p:extLst>
          </p:nvPr>
        </p:nvGraphicFramePr>
        <p:xfrm>
          <a:off x="685798" y="2345976"/>
          <a:ext cx="10396884" cy="3068706"/>
        </p:xfrm>
        <a:graphic>
          <a:graphicData uri="http://schemas.openxmlformats.org/drawingml/2006/table">
            <a:tbl>
              <a:tblPr firstRow="1" bandRow="1">
                <a:tableStyleId>{5C22544A-7EE6-4342-B048-85BDC9FD1C3A}</a:tableStyleId>
              </a:tblPr>
              <a:tblGrid>
                <a:gridCol w="2599221"/>
                <a:gridCol w="2599221"/>
                <a:gridCol w="2599221"/>
                <a:gridCol w="2599221"/>
              </a:tblGrid>
              <a:tr h="516165">
                <a:tc>
                  <a:txBody>
                    <a:bodyPr/>
                    <a:lstStyle/>
                    <a:p>
                      <a:pPr algn="ctr"/>
                      <a:r>
                        <a:rPr lang="en-US" dirty="0" smtClean="0"/>
                        <a:t>Quarter 1</a:t>
                      </a:r>
                      <a:endParaRPr lang="en-US" dirty="0"/>
                    </a:p>
                  </a:txBody>
                  <a:tcPr/>
                </a:tc>
                <a:tc>
                  <a:txBody>
                    <a:bodyPr/>
                    <a:lstStyle/>
                    <a:p>
                      <a:pPr algn="ctr"/>
                      <a:r>
                        <a:rPr lang="en-US" dirty="0" smtClean="0"/>
                        <a:t>Quarter 2</a:t>
                      </a:r>
                      <a:endParaRPr lang="en-US" dirty="0"/>
                    </a:p>
                  </a:txBody>
                  <a:tcPr/>
                </a:tc>
                <a:tc>
                  <a:txBody>
                    <a:bodyPr/>
                    <a:lstStyle/>
                    <a:p>
                      <a:pPr algn="ctr"/>
                      <a:r>
                        <a:rPr lang="en-US" dirty="0" smtClean="0"/>
                        <a:t>Quarter 3</a:t>
                      </a:r>
                      <a:endParaRPr lang="en-US" dirty="0"/>
                    </a:p>
                  </a:txBody>
                  <a:tcPr/>
                </a:tc>
                <a:tc>
                  <a:txBody>
                    <a:bodyPr/>
                    <a:lstStyle/>
                    <a:p>
                      <a:pPr algn="ctr"/>
                      <a:r>
                        <a:rPr lang="en-US" dirty="0" smtClean="0"/>
                        <a:t>Quarter</a:t>
                      </a:r>
                      <a:r>
                        <a:rPr lang="en-US" baseline="0" dirty="0" smtClean="0"/>
                        <a:t> 4</a:t>
                      </a:r>
                      <a:endParaRPr lang="en-US" dirty="0"/>
                    </a:p>
                  </a:txBody>
                  <a:tcPr/>
                </a:tc>
              </a:tr>
              <a:tr h="516165">
                <a:tc>
                  <a:txBody>
                    <a:bodyPr/>
                    <a:lstStyle/>
                    <a:p>
                      <a:pPr algn="ctr"/>
                      <a:r>
                        <a:rPr lang="en-US" b="0" dirty="0" smtClean="0"/>
                        <a:t>Working Together</a:t>
                      </a:r>
                      <a:endParaRPr lang="en-US" b="0" dirty="0"/>
                    </a:p>
                  </a:txBody>
                  <a:tcPr anchor="ctr"/>
                </a:tc>
                <a:tc>
                  <a:txBody>
                    <a:bodyPr/>
                    <a:lstStyle/>
                    <a:p>
                      <a:pPr algn="ctr"/>
                      <a:r>
                        <a:rPr lang="en-US" b="0" dirty="0" smtClean="0"/>
                        <a:t>Our World</a:t>
                      </a:r>
                      <a:r>
                        <a:rPr lang="en-US" b="0" baseline="0" dirty="0" smtClean="0"/>
                        <a:t> of Cultures</a:t>
                      </a:r>
                      <a:endParaRPr lang="en-US" b="0" dirty="0"/>
                    </a:p>
                  </a:txBody>
                  <a:tcPr anchor="ctr"/>
                </a:tc>
                <a:tc>
                  <a:txBody>
                    <a:bodyPr/>
                    <a:lstStyle/>
                    <a:p>
                      <a:pPr algn="ctr"/>
                      <a:r>
                        <a:rPr lang="en-US" b="0" dirty="0" smtClean="0"/>
                        <a:t>Communities</a:t>
                      </a:r>
                      <a:r>
                        <a:rPr lang="en-US" b="0" baseline="0" dirty="0" smtClean="0"/>
                        <a:t> at Work</a:t>
                      </a:r>
                      <a:endParaRPr lang="en-US" b="0" dirty="0"/>
                    </a:p>
                  </a:txBody>
                  <a:tcPr anchor="ctr"/>
                </a:tc>
                <a:tc>
                  <a:txBody>
                    <a:bodyPr/>
                    <a:lstStyle/>
                    <a:p>
                      <a:pPr algn="ctr"/>
                      <a:r>
                        <a:rPr lang="en-US" b="0" dirty="0" smtClean="0"/>
                        <a:t>Our</a:t>
                      </a:r>
                      <a:r>
                        <a:rPr lang="en-US" b="0" baseline="0" dirty="0" smtClean="0"/>
                        <a:t> Changing World</a:t>
                      </a:r>
                      <a:endParaRPr lang="en-US" b="0" dirty="0"/>
                    </a:p>
                  </a:txBody>
                  <a:tcPr anchor="ctr"/>
                </a:tc>
              </a:tr>
              <a:tr h="2036376">
                <a:tc>
                  <a:txBody>
                    <a:bodyPr/>
                    <a:lstStyle/>
                    <a:p>
                      <a:endParaRPr lang="en-US"/>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2050" name="Picture 2" descr="mage result for working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63" y="3512193"/>
            <a:ext cx="2252652" cy="16915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e result for cul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232" y="3496091"/>
            <a:ext cx="1585604" cy="15803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e result for communities"/>
          <p:cNvPicPr>
            <a:picLocks noChangeAspect="1" noChangeArrowheads="1"/>
          </p:cNvPicPr>
          <p:nvPr/>
        </p:nvPicPr>
        <p:blipFill rotWithShape="1">
          <a:blip r:embed="rId5">
            <a:extLst>
              <a:ext uri="{28A0092B-C50C-407E-A947-70E740481C1C}">
                <a14:useLocalDpi xmlns:a14="http://schemas.microsoft.com/office/drawing/2010/main" val="0"/>
              </a:ext>
            </a:extLst>
          </a:blip>
          <a:srcRect l="15279" r="23709"/>
          <a:stretch/>
        </p:blipFill>
        <p:spPr bwMode="auto">
          <a:xfrm>
            <a:off x="5964394" y="3759992"/>
            <a:ext cx="2482072" cy="10525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ge result for long ago to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6819" y="3527099"/>
            <a:ext cx="2235509" cy="167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67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C00000"/>
                </a:solidFill>
                <a:ea typeface="Century Gothic" charset="0"/>
                <a:cs typeface="Century Gothic" charset="0"/>
              </a:rPr>
              <a:t>Health Units</a:t>
            </a:r>
            <a:endParaRPr lang="en-US" sz="6600" dirty="0">
              <a:solidFill>
                <a:srgbClr val="C00000"/>
              </a:solidFill>
              <a:ea typeface="Century Gothic" charset="0"/>
              <a:cs typeface="Century Gothic" charset="0"/>
            </a:endParaRPr>
          </a:p>
        </p:txBody>
      </p:sp>
      <p:sp>
        <p:nvSpPr>
          <p:cNvPr id="4" name="AutoShape 2" descr="ugs final.png"/>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ugs final.png"/>
          <p:cNvSpPr>
            <a:spLocks noChangeAspect="1" noChangeArrowheads="1"/>
          </p:cNvSpPr>
          <p:nvPr/>
        </p:nvSpPr>
        <p:spPr bwMode="auto">
          <a:xfrm>
            <a:off x="1676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gs final.png"/>
          <p:cNvSpPr>
            <a:spLocks noChangeAspect="1" noChangeArrowheads="1"/>
          </p:cNvSpPr>
          <p:nvPr/>
        </p:nvSpPr>
        <p:spPr bwMode="auto">
          <a:xfrm>
            <a:off x="1828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age result for mother and baby animal in a tree"/>
          <p:cNvSpPr>
            <a:spLocks noChangeAspect="1" noChangeArrowheads="1"/>
          </p:cNvSpPr>
          <p:nvPr/>
        </p:nvSpPr>
        <p:spPr bwMode="auto">
          <a:xfrm>
            <a:off x="1524000" y="0"/>
            <a:ext cx="428625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1646613936"/>
              </p:ext>
            </p:extLst>
          </p:nvPr>
        </p:nvGraphicFramePr>
        <p:xfrm>
          <a:off x="685798" y="2345976"/>
          <a:ext cx="10396884" cy="3104565"/>
        </p:xfrm>
        <a:graphic>
          <a:graphicData uri="http://schemas.openxmlformats.org/drawingml/2006/table">
            <a:tbl>
              <a:tblPr firstRow="1" bandRow="1">
                <a:tableStyleId>{5C22544A-7EE6-4342-B048-85BDC9FD1C3A}</a:tableStyleId>
              </a:tblPr>
              <a:tblGrid>
                <a:gridCol w="2599221"/>
                <a:gridCol w="2599221"/>
                <a:gridCol w="2599221"/>
                <a:gridCol w="2599221"/>
              </a:tblGrid>
              <a:tr h="370840">
                <a:tc>
                  <a:txBody>
                    <a:bodyPr/>
                    <a:lstStyle/>
                    <a:p>
                      <a:pPr algn="ctr"/>
                      <a:r>
                        <a:rPr lang="en-US" dirty="0" smtClean="0"/>
                        <a:t>Quarter 1</a:t>
                      </a:r>
                      <a:endParaRPr lang="en-US" dirty="0"/>
                    </a:p>
                  </a:txBody>
                  <a:tcPr/>
                </a:tc>
                <a:tc>
                  <a:txBody>
                    <a:bodyPr/>
                    <a:lstStyle/>
                    <a:p>
                      <a:pPr algn="ctr"/>
                      <a:r>
                        <a:rPr lang="en-US" dirty="0" smtClean="0"/>
                        <a:t>Quarter 2</a:t>
                      </a:r>
                      <a:endParaRPr lang="en-US" dirty="0"/>
                    </a:p>
                  </a:txBody>
                  <a:tcPr/>
                </a:tc>
                <a:tc>
                  <a:txBody>
                    <a:bodyPr/>
                    <a:lstStyle/>
                    <a:p>
                      <a:pPr algn="ctr"/>
                      <a:r>
                        <a:rPr lang="en-US" dirty="0" smtClean="0"/>
                        <a:t>Quarter 3</a:t>
                      </a:r>
                      <a:endParaRPr lang="en-US" dirty="0"/>
                    </a:p>
                  </a:txBody>
                  <a:tcPr/>
                </a:tc>
                <a:tc>
                  <a:txBody>
                    <a:bodyPr/>
                    <a:lstStyle/>
                    <a:p>
                      <a:pPr algn="ctr"/>
                      <a:r>
                        <a:rPr lang="en-US" dirty="0" smtClean="0"/>
                        <a:t>Quarter</a:t>
                      </a:r>
                      <a:r>
                        <a:rPr lang="en-US" baseline="0" dirty="0" smtClean="0"/>
                        <a:t> 4</a:t>
                      </a:r>
                      <a:endParaRPr lang="en-US" dirty="0"/>
                    </a:p>
                  </a:txBody>
                  <a:tcPr/>
                </a:tc>
              </a:tr>
              <a:tr h="370840">
                <a:tc>
                  <a:txBody>
                    <a:bodyPr/>
                    <a:lstStyle/>
                    <a:p>
                      <a:pPr algn="ctr"/>
                      <a:r>
                        <a:rPr lang="en-US" b="0" dirty="0" smtClean="0"/>
                        <a:t>Social</a:t>
                      </a:r>
                      <a:r>
                        <a:rPr lang="en-US" b="0" baseline="0" dirty="0" smtClean="0"/>
                        <a:t> &amp; Emotional Health</a:t>
                      </a:r>
                      <a:endParaRPr lang="en-US" b="0" dirty="0"/>
                    </a:p>
                  </a:txBody>
                  <a:tcPr anchor="ctr"/>
                </a:tc>
                <a:tc>
                  <a:txBody>
                    <a:bodyPr/>
                    <a:lstStyle/>
                    <a:p>
                      <a:pPr algn="ctr"/>
                      <a:r>
                        <a:rPr lang="en-US" b="0" dirty="0" smtClean="0"/>
                        <a:t>Safety, First Aid, &amp; Prevention</a:t>
                      </a:r>
                      <a:endParaRPr lang="en-US" b="0" dirty="0"/>
                    </a:p>
                  </a:txBody>
                  <a:tcPr anchor="ctr"/>
                </a:tc>
                <a:tc>
                  <a:txBody>
                    <a:bodyPr/>
                    <a:lstStyle/>
                    <a:p>
                      <a:pPr algn="ctr"/>
                      <a:r>
                        <a:rPr lang="en-US" b="0" dirty="0" smtClean="0"/>
                        <a:t>Disease Prevention</a:t>
                      </a:r>
                      <a:endParaRPr lang="en-US" b="0" dirty="0"/>
                    </a:p>
                  </a:txBody>
                  <a:tcPr anchor="ctr"/>
                </a:tc>
                <a:tc>
                  <a:txBody>
                    <a:bodyPr/>
                    <a:lstStyle/>
                    <a:p>
                      <a:pPr algn="ctr"/>
                      <a:r>
                        <a:rPr lang="en-US" b="0" dirty="0" smtClean="0"/>
                        <a:t>Nutrition and Fitness</a:t>
                      </a:r>
                      <a:endParaRPr lang="en-US" b="0" dirty="0"/>
                    </a:p>
                  </a:txBody>
                  <a:tcPr anchor="ctr"/>
                </a:tc>
              </a:tr>
              <a:tr h="2093645">
                <a:tc>
                  <a:txBody>
                    <a:bodyPr/>
                    <a:lstStyle/>
                    <a:p>
                      <a:endParaRPr lang="en-US"/>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026" name="Picture 2" descr="mage result for social and emotional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77" y="3502337"/>
            <a:ext cx="2361645" cy="1724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first a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092" y="3501216"/>
            <a:ext cx="1790716" cy="18138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ge result for ge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316" y="3501216"/>
            <a:ext cx="1924401" cy="1757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1598" y="3390997"/>
            <a:ext cx="2059543" cy="2059543"/>
          </a:xfrm>
          <a:prstGeom prst="rect">
            <a:avLst/>
          </a:prstGeom>
        </p:spPr>
      </p:pic>
    </p:spTree>
    <p:extLst>
      <p:ext uri="{BB962C8B-B14F-4D97-AF65-F5344CB8AC3E}">
        <p14:creationId xmlns:p14="http://schemas.microsoft.com/office/powerpoint/2010/main" val="4941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0"/>
            <a:ext cx="10217063" cy="2209800"/>
          </a:xfrm>
        </p:spPr>
        <p:txBody>
          <a:bodyPr>
            <a:noAutofit/>
          </a:bodyPr>
          <a:lstStyle/>
          <a:p>
            <a:r>
              <a:rPr lang="en-US" sz="6600" dirty="0">
                <a:solidFill>
                  <a:srgbClr val="C00000"/>
                </a:solidFill>
                <a:ea typeface="Century Gothic" charset="0"/>
                <a:cs typeface="Century Gothic" charset="0"/>
              </a:rPr>
              <a:t>Where Can I Get More Information?</a:t>
            </a:r>
          </a:p>
        </p:txBody>
      </p:sp>
      <p:sp>
        <p:nvSpPr>
          <p:cNvPr id="3" name="Content Placeholder 2"/>
          <p:cNvSpPr>
            <a:spLocks noGrp="1"/>
          </p:cNvSpPr>
          <p:nvPr>
            <p:ph idx="4294967295"/>
          </p:nvPr>
        </p:nvSpPr>
        <p:spPr>
          <a:xfrm>
            <a:off x="2204581" y="2209800"/>
            <a:ext cx="7045559" cy="655296"/>
          </a:xfrm>
          <a:prstGeom prst="rect">
            <a:avLst/>
          </a:prstGeom>
        </p:spPr>
        <p:txBody>
          <a:bodyPr>
            <a:normAutofit/>
          </a:bodyPr>
          <a:lstStyle/>
          <a:p>
            <a:pPr marL="0" indent="0">
              <a:buNone/>
            </a:pPr>
            <a:r>
              <a:rPr lang="en-US" dirty="0">
                <a:latin typeface="Century Gothic" charset="0"/>
                <a:ea typeface="Century Gothic" charset="0"/>
                <a:cs typeface="Century Gothic" charset="0"/>
                <a:hlinkClick r:id="rId3"/>
              </a:rPr>
              <a:t>Grade 1 Family and Community Resources Page</a:t>
            </a:r>
            <a:endParaRPr lang="en-US" dirty="0">
              <a:latin typeface="Century Gothic" charset="0"/>
              <a:ea typeface="Century Gothic" charset="0"/>
              <a:cs typeface="Century Gothic"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526" y="2820506"/>
            <a:ext cx="6781800" cy="3129761"/>
          </a:xfrm>
          <a:prstGeom prst="rect">
            <a:avLst/>
          </a:prstGeom>
        </p:spPr>
      </p:pic>
    </p:spTree>
    <p:extLst>
      <p:ext uri="{BB962C8B-B14F-4D97-AF65-F5344CB8AC3E}">
        <p14:creationId xmlns:p14="http://schemas.microsoft.com/office/powerpoint/2010/main" val="872831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9053" y="712500"/>
            <a:ext cx="8183880" cy="1051560"/>
          </a:xfrm>
        </p:spPr>
        <p:txBody>
          <a:bodyPr>
            <a:normAutofit/>
          </a:bodyPr>
          <a:lstStyle/>
          <a:p>
            <a:r>
              <a:rPr lang="en-US" sz="6600" dirty="0" smtClean="0"/>
              <a:t>Homework</a:t>
            </a:r>
            <a:endParaRPr lang="en-US" sz="6600" dirty="0"/>
          </a:p>
        </p:txBody>
      </p:sp>
      <p:pic>
        <p:nvPicPr>
          <p:cNvPr id="4" name="Picture 3"/>
          <p:cNvPicPr>
            <a:picLocks noChangeAspect="1"/>
          </p:cNvPicPr>
          <p:nvPr/>
        </p:nvPicPr>
        <p:blipFill>
          <a:blip r:embed="rId3"/>
          <a:stretch>
            <a:fillRect/>
          </a:stretch>
        </p:blipFill>
        <p:spPr>
          <a:xfrm rot="21226314">
            <a:off x="7649827" y="1338647"/>
            <a:ext cx="2006211" cy="2866015"/>
          </a:xfrm>
          <a:prstGeom prst="rect">
            <a:avLst/>
          </a:prstGeom>
        </p:spPr>
      </p:pic>
      <p:sp>
        <p:nvSpPr>
          <p:cNvPr id="5" name="Content Placeholder 4"/>
          <p:cNvSpPr>
            <a:spLocks noGrp="1"/>
          </p:cNvSpPr>
          <p:nvPr>
            <p:ph idx="4294967295"/>
          </p:nvPr>
        </p:nvSpPr>
        <p:spPr>
          <a:xfrm>
            <a:off x="469053" y="1907496"/>
            <a:ext cx="6671734" cy="3397219"/>
          </a:xfrm>
          <a:prstGeom prst="rect">
            <a:avLst/>
          </a:prstGeom>
        </p:spPr>
        <p:txBody>
          <a:bodyPr>
            <a:noAutofit/>
          </a:bodyPr>
          <a:lstStyle/>
          <a:p>
            <a:r>
              <a:rPr lang="en-US" sz="2600" cap="none" dirty="0" smtClean="0">
                <a:latin typeface="Abadi MT Condensed Light" charset="0"/>
                <a:ea typeface="Abadi MT Condensed Light" charset="0"/>
                <a:cs typeface="Abadi MT Condensed Light" charset="0"/>
              </a:rPr>
              <a:t>Reading</a:t>
            </a:r>
          </a:p>
          <a:p>
            <a:pPr lvl="1"/>
            <a:r>
              <a:rPr lang="en-US" sz="2600" cap="none" dirty="0" smtClean="0">
                <a:latin typeface="Abadi MT Condensed Light" charset="0"/>
                <a:ea typeface="Abadi MT Condensed Light" charset="0"/>
                <a:cs typeface="Abadi MT Condensed Light" charset="0"/>
              </a:rPr>
              <a:t>Independent or with an adult</a:t>
            </a:r>
          </a:p>
          <a:p>
            <a:pPr lvl="1"/>
            <a:r>
              <a:rPr lang="en-US" sz="2600" cap="none" dirty="0" smtClean="0">
                <a:latin typeface="Abadi MT Condensed Light" charset="0"/>
                <a:ea typeface="Abadi MT Condensed Light" charset="0"/>
                <a:cs typeface="Abadi MT Condensed Light" charset="0"/>
              </a:rPr>
              <a:t>15 to 20 minutes </a:t>
            </a:r>
          </a:p>
          <a:p>
            <a:pPr lvl="1"/>
            <a:r>
              <a:rPr lang="en-US" sz="2600" cap="none" dirty="0" smtClean="0">
                <a:latin typeface="Abadi MT Condensed Light" charset="0"/>
                <a:ea typeface="Abadi MT Condensed Light" charset="0"/>
                <a:cs typeface="Abadi MT Condensed Light" charset="0"/>
              </a:rPr>
              <a:t>Practicing Sight Words (if sent home)</a:t>
            </a:r>
          </a:p>
          <a:p>
            <a:r>
              <a:rPr lang="en-US" sz="2600" cap="none" dirty="0" smtClean="0">
                <a:latin typeface="Abadi MT Condensed Light" charset="0"/>
                <a:ea typeface="Abadi MT Condensed Light" charset="0"/>
                <a:cs typeface="Abadi MT Condensed Light" charset="0"/>
              </a:rPr>
              <a:t>Math</a:t>
            </a:r>
          </a:p>
          <a:p>
            <a:pPr lvl="1"/>
            <a:r>
              <a:rPr lang="en-US" sz="2600" cap="none" dirty="0">
                <a:latin typeface="Abadi MT Condensed Light" charset="0"/>
                <a:ea typeface="Abadi MT Condensed Light" charset="0"/>
                <a:cs typeface="Abadi MT Condensed Light" charset="0"/>
              </a:rPr>
              <a:t>Basic fact fluency </a:t>
            </a:r>
            <a:r>
              <a:rPr lang="en-US" sz="2600" cap="none" dirty="0" smtClean="0">
                <a:latin typeface="Abadi MT Condensed Light" charset="0"/>
                <a:ea typeface="Abadi MT Condensed Light" charset="0"/>
                <a:cs typeface="Abadi MT Condensed Light" charset="0"/>
              </a:rPr>
              <a:t>games</a:t>
            </a:r>
          </a:p>
          <a:p>
            <a:pPr lvl="1"/>
            <a:r>
              <a:rPr lang="en-US" sz="2600" cap="none" dirty="0" err="1" smtClean="0">
                <a:latin typeface="Abadi MT Condensed Light" charset="0"/>
                <a:ea typeface="Abadi MT Condensed Light" charset="0"/>
                <a:cs typeface="Abadi MT Condensed Light" charset="0"/>
              </a:rPr>
              <a:t>Dreambox</a:t>
            </a:r>
            <a:endParaRPr lang="en-US" sz="2600" cap="none" dirty="0" smtClean="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029268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62679" y="320148"/>
            <a:ext cx="6671395" cy="5255899"/>
          </a:xfrm>
          <a:prstGeom prst="rect">
            <a:avLst/>
          </a:prstGeom>
        </p:spPr>
      </p:pic>
    </p:spTree>
    <p:extLst>
      <p:ext uri="{BB962C8B-B14F-4D97-AF65-F5344CB8AC3E}">
        <p14:creationId xmlns:p14="http://schemas.microsoft.com/office/powerpoint/2010/main" val="1106499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Thursday Folders</a:t>
            </a:r>
            <a:endParaRPr lang="en-US" sz="6600" dirty="0"/>
          </a:p>
        </p:txBody>
      </p:sp>
      <p:sp>
        <p:nvSpPr>
          <p:cNvPr id="3" name="Content Placeholder 2"/>
          <p:cNvSpPr>
            <a:spLocks noGrp="1"/>
          </p:cNvSpPr>
          <p:nvPr>
            <p:ph sz="quarter" idx="13"/>
          </p:nvPr>
        </p:nvSpPr>
        <p:spPr/>
        <p:txBody>
          <a:bodyPr/>
          <a:lstStyle/>
          <a:p>
            <a:pPr lvl="1"/>
            <a:r>
              <a:rPr lang="en-US" sz="2800" cap="none" dirty="0" smtClean="0">
                <a:latin typeface="Abadi MT Condensed Light" charset="0"/>
                <a:ea typeface="Abadi MT Condensed Light" charset="0"/>
                <a:cs typeface="Abadi MT Condensed Light" charset="0"/>
              </a:rPr>
              <a:t>Sent </a:t>
            </a:r>
            <a:r>
              <a:rPr lang="en-US" sz="2800" cap="none" dirty="0">
                <a:latin typeface="Abadi MT Condensed Light" charset="0"/>
                <a:ea typeface="Abadi MT Condensed Light" charset="0"/>
                <a:cs typeface="Abadi MT Condensed Light" charset="0"/>
              </a:rPr>
              <a:t>every Thursday, return Friday morning</a:t>
            </a:r>
          </a:p>
          <a:p>
            <a:pPr lvl="1"/>
            <a:r>
              <a:rPr lang="en-US" sz="2800" cap="none" dirty="0">
                <a:latin typeface="Abadi MT Condensed Light" charset="0"/>
                <a:ea typeface="Abadi MT Condensed Light" charset="0"/>
                <a:cs typeface="Abadi MT Condensed Light" charset="0"/>
              </a:rPr>
              <a:t>School and community information</a:t>
            </a:r>
          </a:p>
          <a:p>
            <a:endParaRPr lang="en-US" dirty="0"/>
          </a:p>
        </p:txBody>
      </p:sp>
      <p:pic>
        <p:nvPicPr>
          <p:cNvPr id="1026" name="Picture 2" descr="mage result for yellow f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8925">
            <a:off x="7743825" y="2063396"/>
            <a:ext cx="1935391" cy="250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0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Dismissal Procedures</a:t>
            </a:r>
            <a:endParaRPr lang="en-US" sz="6600" dirty="0"/>
          </a:p>
        </p:txBody>
      </p:sp>
      <p:sp>
        <p:nvSpPr>
          <p:cNvPr id="3" name="Content Placeholder 2"/>
          <p:cNvSpPr>
            <a:spLocks noGrp="1"/>
          </p:cNvSpPr>
          <p:nvPr>
            <p:ph sz="quarter" idx="13"/>
          </p:nvPr>
        </p:nvSpPr>
        <p:spPr>
          <a:xfrm>
            <a:off x="685801" y="1865780"/>
            <a:ext cx="10753164" cy="2670362"/>
          </a:xfrm>
        </p:spPr>
        <p:txBody>
          <a:bodyPr anchor="t">
            <a:normAutofit/>
          </a:bodyPr>
          <a:lstStyle/>
          <a:p>
            <a:r>
              <a:rPr lang="en-US" sz="3200" cap="none" dirty="0">
                <a:latin typeface="Abadi MT Condensed Light" charset="0"/>
                <a:ea typeface="Abadi MT Condensed Light" charset="0"/>
                <a:cs typeface="Abadi MT Condensed Light" charset="0"/>
              </a:rPr>
              <a:t>S</a:t>
            </a:r>
            <a:r>
              <a:rPr lang="en-US" sz="3200" cap="none" dirty="0" smtClean="0">
                <a:latin typeface="Abadi MT Condensed Light" charset="0"/>
                <a:ea typeface="Abadi MT Condensed Light" charset="0"/>
                <a:cs typeface="Abadi MT Condensed Light" charset="0"/>
              </a:rPr>
              <a:t>chool policy dictates your child will follow his or her normal routine, unless his or her teacher receives written notification of the dismissal change.</a:t>
            </a:r>
          </a:p>
          <a:p>
            <a:r>
              <a:rPr lang="en-US" sz="3200" cap="none" dirty="0" smtClean="0">
                <a:latin typeface="Abadi MT Condensed Light" charset="0"/>
                <a:ea typeface="Abadi MT Condensed Light" charset="0"/>
                <a:cs typeface="Abadi MT Condensed Light" charset="0"/>
              </a:rPr>
              <a:t> If meeting a walker, please meet the teachers under the tree and check in with the teachers before leaving with your child. </a:t>
            </a:r>
          </a:p>
        </p:txBody>
      </p:sp>
      <p:pic>
        <p:nvPicPr>
          <p:cNvPr id="8194" name="Picture 2" descr="chool Bus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447" y="4536142"/>
            <a:ext cx="2537589" cy="117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5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992" y="846182"/>
            <a:ext cx="8229600" cy="1143000"/>
          </a:xfrm>
        </p:spPr>
        <p:txBody>
          <a:bodyPr>
            <a:normAutofit/>
          </a:bodyPr>
          <a:lstStyle/>
          <a:p>
            <a:pPr algn="ctr"/>
            <a:r>
              <a:rPr lang="en-US" sz="6600" dirty="0">
                <a:solidFill>
                  <a:srgbClr val="C00000"/>
                </a:solidFill>
                <a:ea typeface="Century Gothic" charset="0"/>
                <a:cs typeface="Century Gothic" charset="0"/>
              </a:rPr>
              <a:t>Questions?</a:t>
            </a:r>
          </a:p>
        </p:txBody>
      </p:sp>
      <p:pic>
        <p:nvPicPr>
          <p:cNvPr id="5" name="Picture 4"/>
          <p:cNvPicPr>
            <a:picLocks noChangeAspect="1"/>
          </p:cNvPicPr>
          <p:nvPr/>
        </p:nvPicPr>
        <p:blipFill>
          <a:blip r:embed="rId2"/>
          <a:srcRect l="8511" t="17747" r="5319" b="41297"/>
          <a:stretch>
            <a:fillRect/>
          </a:stretch>
        </p:blipFill>
        <p:spPr>
          <a:xfrm>
            <a:off x="2019822" y="2747375"/>
            <a:ext cx="8229600" cy="2286000"/>
          </a:xfrm>
          <a:prstGeom prst="rect">
            <a:avLst/>
          </a:prstGeom>
        </p:spPr>
      </p:pic>
    </p:spTree>
    <p:extLst>
      <p:ext uri="{BB962C8B-B14F-4D97-AF65-F5344CB8AC3E}">
        <p14:creationId xmlns:p14="http://schemas.microsoft.com/office/powerpoint/2010/main" val="56496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dirty="0">
                <a:ea typeface="Proxima Nova Semibold" charset="0"/>
                <a:cs typeface="Proxima Nova Semibold" charset="0"/>
              </a:rPr>
              <a:t>Class Dojo</a:t>
            </a:r>
          </a:p>
        </p:txBody>
      </p:sp>
      <p:sp>
        <p:nvSpPr>
          <p:cNvPr id="8" name="Content Placeholder 7"/>
          <p:cNvSpPr>
            <a:spLocks noGrp="1"/>
          </p:cNvSpPr>
          <p:nvPr>
            <p:ph sz="half" idx="4294967295"/>
          </p:nvPr>
        </p:nvSpPr>
        <p:spPr>
          <a:xfrm>
            <a:off x="685801" y="2082801"/>
            <a:ext cx="5959619" cy="3377095"/>
          </a:xfrm>
          <a:prstGeom prst="rect">
            <a:avLst/>
          </a:prstGeom>
        </p:spPr>
        <p:txBody>
          <a:bodyPr>
            <a:noAutofit/>
          </a:bodyPr>
          <a:lstStyle/>
          <a:p>
            <a:r>
              <a:rPr lang="en-US" sz="2800" cap="none" dirty="0">
                <a:latin typeface="Abadi MT Condensed Light" charset="0"/>
                <a:ea typeface="Abadi MT Condensed Light" charset="0"/>
                <a:cs typeface="Abadi MT Condensed Light" charset="0"/>
              </a:rPr>
              <a:t>W</a:t>
            </a:r>
            <a:r>
              <a:rPr lang="en-US" sz="2800" cap="none" dirty="0" smtClean="0">
                <a:latin typeface="Abadi MT Condensed Light" charset="0"/>
                <a:ea typeface="Abadi MT Condensed Light" charset="0"/>
                <a:cs typeface="Abadi MT Condensed Light" charset="0"/>
              </a:rPr>
              <a:t>e will be using Class Dojo as part of our PBIS program.</a:t>
            </a:r>
          </a:p>
          <a:p>
            <a:r>
              <a:rPr lang="en-US" sz="2800" cap="none" dirty="0" smtClean="0">
                <a:latin typeface="Abadi MT Condensed Light" charset="0"/>
                <a:ea typeface="Abadi MT Condensed Light" charset="0"/>
                <a:cs typeface="Abadi MT Condensed Light" charset="0"/>
              </a:rPr>
              <a:t>We will also be focusing on building important life skills such as working hard and participating. </a:t>
            </a:r>
          </a:p>
          <a:p>
            <a:endParaRPr lang="en-US" sz="2800" cap="none" dirty="0">
              <a:latin typeface="Abadi MT Condensed Light" charset="0"/>
              <a:ea typeface="Abadi MT Condensed Light" charset="0"/>
              <a:cs typeface="Abadi MT Condensed Light" charset="0"/>
            </a:endParaRPr>
          </a:p>
        </p:txBody>
      </p:sp>
      <p:pic>
        <p:nvPicPr>
          <p:cNvPr id="10" name="Content Placeholder 9" descr="dojo.png"/>
          <p:cNvPicPr>
            <a:picLocks noGrp="1" noChangeAspect="1"/>
          </p:cNvPicPr>
          <p:nvPr>
            <p:ph sz="half" idx="4294967295"/>
          </p:nvPr>
        </p:nvPicPr>
        <p:blipFill>
          <a:blip r:embed="rId3"/>
          <a:srcRect t="-6100" b="-6100"/>
          <a:stretch>
            <a:fillRect/>
          </a:stretch>
        </p:blipFill>
        <p:spPr>
          <a:xfrm>
            <a:off x="6980388" y="1124227"/>
            <a:ext cx="3767328" cy="3598863"/>
          </a:xfrm>
          <a:prstGeom prst="rect">
            <a:avLst/>
          </a:prstGeom>
        </p:spPr>
      </p:pic>
    </p:spTree>
    <p:extLst>
      <p:ext uri="{BB962C8B-B14F-4D97-AF65-F5344CB8AC3E}">
        <p14:creationId xmlns:p14="http://schemas.microsoft.com/office/powerpoint/2010/main" val="1762581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
          <p:cNvSpPr txBox="1">
            <a:spLocks noChangeArrowheads="1"/>
          </p:cNvSpPr>
          <p:nvPr/>
        </p:nvSpPr>
        <p:spPr bwMode="auto">
          <a:xfrm>
            <a:off x="748033" y="448662"/>
            <a:ext cx="9855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5400" dirty="0">
                <a:solidFill>
                  <a:srgbClr val="C00000"/>
                </a:solidFill>
                <a:latin typeface="+mj-lt"/>
                <a:ea typeface="Abadi MT Condensed Light" charset="0"/>
                <a:cs typeface="Abadi MT Condensed Light" charset="0"/>
              </a:rPr>
              <a:t>Let’s create an amazing </a:t>
            </a:r>
          </a:p>
          <a:p>
            <a:pPr algn="ctr" eaLnBrk="1" hangingPunct="1"/>
            <a:r>
              <a:rPr lang="en-US" altLang="en-US" sz="5400" dirty="0" smtClean="0">
                <a:solidFill>
                  <a:srgbClr val="C00000"/>
                </a:solidFill>
                <a:latin typeface="+mj-lt"/>
                <a:ea typeface="Abadi MT Condensed Light" charset="0"/>
                <a:cs typeface="Abadi MT Condensed Light" charset="0"/>
              </a:rPr>
              <a:t>classroom community! </a:t>
            </a:r>
            <a:endParaRPr lang="en-US" altLang="en-US" sz="5400" dirty="0">
              <a:solidFill>
                <a:srgbClr val="C00000"/>
              </a:solidFill>
              <a:latin typeface="+mj-lt"/>
              <a:ea typeface="Abadi MT Condensed Light" charset="0"/>
              <a:cs typeface="Abadi MT Condensed Light" charset="0"/>
            </a:endParaRPr>
          </a:p>
        </p:txBody>
      </p:sp>
      <p:sp>
        <p:nvSpPr>
          <p:cNvPr id="18434" name="TextBox 2"/>
          <p:cNvSpPr txBox="1">
            <a:spLocks noChangeArrowheads="1"/>
          </p:cNvSpPr>
          <p:nvPr/>
        </p:nvSpPr>
        <p:spPr bwMode="auto">
          <a:xfrm>
            <a:off x="1103633" y="4208462"/>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2800" dirty="0">
                <a:solidFill>
                  <a:srgbClr val="404040"/>
                </a:solidFill>
                <a:latin typeface="Abadi MT Condensed Light" charset="0"/>
                <a:ea typeface="Abadi MT Condensed Light" charset="0"/>
                <a:cs typeface="Abadi MT Condensed Light" charset="0"/>
              </a:rPr>
              <a:t>We’</a:t>
            </a:r>
            <a:r>
              <a:rPr lang="en-US" altLang="ja-JP" sz="2800" dirty="0">
                <a:solidFill>
                  <a:srgbClr val="404040"/>
                </a:solidFill>
                <a:latin typeface="Abadi MT Condensed Light" charset="0"/>
                <a:ea typeface="Abadi MT Condensed Light" charset="0"/>
                <a:cs typeface="Abadi MT Condensed Light" charset="0"/>
              </a:rPr>
              <a:t>ll build a positive culture by encouraging skills like </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Helping others</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 and </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Perseverance</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a:t>
            </a:r>
            <a:endParaRPr lang="en-US" altLang="en-US" sz="2800" dirty="0">
              <a:solidFill>
                <a:srgbClr val="404040"/>
              </a:solidFill>
              <a:latin typeface="Abadi MT Condensed Light" charset="0"/>
              <a:ea typeface="Abadi MT Condensed Light" charset="0"/>
              <a:cs typeface="Abadi MT Condensed Light" charset="0"/>
            </a:endParaRPr>
          </a:p>
        </p:txBody>
      </p:sp>
      <p:sp>
        <p:nvSpPr>
          <p:cNvPr id="18435" name="TextBox 2"/>
          <p:cNvSpPr txBox="1">
            <a:spLocks noChangeArrowheads="1"/>
          </p:cNvSpPr>
          <p:nvPr/>
        </p:nvSpPr>
        <p:spPr bwMode="auto">
          <a:xfrm>
            <a:off x="5675633" y="4208462"/>
            <a:ext cx="45856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2800" dirty="0">
                <a:solidFill>
                  <a:srgbClr val="404040"/>
                </a:solidFill>
                <a:latin typeface="Abadi MT Condensed Light" charset="0"/>
                <a:ea typeface="Abadi MT Condensed Light" charset="0"/>
                <a:cs typeface="Abadi MT Condensed Light" charset="0"/>
              </a:rPr>
              <a:t>We want all parents engaged in our classroom, seeing what we’</a:t>
            </a:r>
            <a:r>
              <a:rPr lang="en-US" altLang="ja-JP" sz="2800" dirty="0">
                <a:solidFill>
                  <a:srgbClr val="404040"/>
                </a:solidFill>
                <a:latin typeface="Abadi MT Condensed Light" charset="0"/>
                <a:ea typeface="Abadi MT Condensed Light" charset="0"/>
                <a:cs typeface="Abadi MT Condensed Light" charset="0"/>
              </a:rPr>
              <a:t>re learning every day!</a:t>
            </a:r>
            <a:endParaRPr lang="is-IS" altLang="en-US" sz="2800" dirty="0">
              <a:solidFill>
                <a:srgbClr val="404040"/>
              </a:solidFill>
              <a:latin typeface="Abadi MT Condensed Light" charset="0"/>
              <a:ea typeface="Abadi MT Condensed Light" charset="0"/>
              <a:cs typeface="Abadi MT Condensed Light" charset="0"/>
            </a:endParaRPr>
          </a:p>
        </p:txBody>
      </p:sp>
      <p:pic>
        <p:nvPicPr>
          <p:cNvPr id="18436" name="Picture 1" descr="Communit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804" y="2202988"/>
            <a:ext cx="5342350" cy="200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58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1362075" y="493514"/>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5400" dirty="0">
                <a:solidFill>
                  <a:srgbClr val="C00000"/>
                </a:solidFill>
                <a:latin typeface="+mj-lt"/>
                <a:ea typeface="Abadi MT Condensed Light" charset="0"/>
                <a:cs typeface="Abadi MT Condensed Light" charset="0"/>
              </a:rPr>
              <a:t>How we</a:t>
            </a:r>
            <a:r>
              <a:rPr lang="ja-JP" altLang="en-US" sz="5400" dirty="0">
                <a:solidFill>
                  <a:srgbClr val="C00000"/>
                </a:solidFill>
                <a:latin typeface="+mj-lt"/>
                <a:ea typeface="Abadi MT Condensed Light" charset="0"/>
                <a:cs typeface="Abadi MT Condensed Light" charset="0"/>
              </a:rPr>
              <a:t>’</a:t>
            </a:r>
            <a:r>
              <a:rPr lang="en-US" altLang="ja-JP" sz="5400" dirty="0" err="1">
                <a:solidFill>
                  <a:srgbClr val="C00000"/>
                </a:solidFill>
                <a:latin typeface="+mj-lt"/>
                <a:ea typeface="Abadi MT Condensed Light" charset="0"/>
                <a:cs typeface="Abadi MT Condensed Light" charset="0"/>
              </a:rPr>
              <a:t>ll</a:t>
            </a:r>
            <a:r>
              <a:rPr lang="en-US" altLang="ja-JP" sz="5400" dirty="0">
                <a:solidFill>
                  <a:srgbClr val="C00000"/>
                </a:solidFill>
                <a:latin typeface="+mj-lt"/>
                <a:ea typeface="Abadi MT Condensed Light" charset="0"/>
                <a:cs typeface="Abadi MT Condensed Light" charset="0"/>
              </a:rPr>
              <a:t> use </a:t>
            </a:r>
            <a:r>
              <a:rPr lang="en-US" altLang="ja-JP" sz="5400" dirty="0" err="1">
                <a:solidFill>
                  <a:srgbClr val="C00000"/>
                </a:solidFill>
                <a:latin typeface="+mj-lt"/>
                <a:ea typeface="Abadi MT Condensed Light" charset="0"/>
                <a:cs typeface="Abadi MT Condensed Light" charset="0"/>
              </a:rPr>
              <a:t>ClassDojo</a:t>
            </a:r>
            <a:r>
              <a:rPr lang="en-US" altLang="ja-JP" sz="5400" dirty="0">
                <a:solidFill>
                  <a:srgbClr val="C00000"/>
                </a:solidFill>
                <a:latin typeface="+mj-lt"/>
                <a:ea typeface="Abadi MT Condensed Light" charset="0"/>
                <a:cs typeface="Abadi MT Condensed Light" charset="0"/>
              </a:rPr>
              <a:t> :)</a:t>
            </a:r>
            <a:endParaRPr lang="en-US" altLang="en-US" sz="5400" dirty="0">
              <a:solidFill>
                <a:srgbClr val="C00000"/>
              </a:solidFill>
              <a:latin typeface="+mj-lt"/>
              <a:ea typeface="Abadi MT Condensed Light" charset="0"/>
              <a:cs typeface="Abadi MT Condensed Light" charset="0"/>
            </a:endParaRPr>
          </a:p>
        </p:txBody>
      </p:sp>
      <p:sp>
        <p:nvSpPr>
          <p:cNvPr id="16386" name="TextBox 2"/>
          <p:cNvSpPr txBox="1">
            <a:spLocks noChangeArrowheads="1"/>
          </p:cNvSpPr>
          <p:nvPr/>
        </p:nvSpPr>
        <p:spPr bwMode="auto">
          <a:xfrm>
            <a:off x="5425440" y="1590259"/>
            <a:ext cx="5791200" cy="3970318"/>
          </a:xfrm>
          <a:prstGeom prst="rect">
            <a:avLst/>
          </a:prstGeom>
          <a:noFill/>
          <a:ln>
            <a:noFill/>
          </a:ln>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defRPr/>
            </a:pPr>
            <a:r>
              <a:rPr lang="en-US" sz="2800" b="1" dirty="0">
                <a:solidFill>
                  <a:srgbClr val="404040"/>
                </a:solidFill>
                <a:latin typeface="Abadi MT Condensed Light" charset="0"/>
                <a:ea typeface="Abadi MT Condensed Light" charset="0"/>
                <a:cs typeface="Abadi MT Condensed Light" charset="0"/>
              </a:rPr>
              <a:t>As </a:t>
            </a:r>
            <a:r>
              <a:rPr lang="en-US" sz="2800" b="1" dirty="0" smtClean="0">
                <a:solidFill>
                  <a:srgbClr val="404040"/>
                </a:solidFill>
                <a:latin typeface="Abadi MT Condensed Light" charset="0"/>
                <a:ea typeface="Abadi MT Condensed Light" charset="0"/>
                <a:cs typeface="Abadi MT Condensed Light" charset="0"/>
              </a:rPr>
              <a:t>teachers</a:t>
            </a:r>
            <a:r>
              <a:rPr lang="en-US" sz="2800" dirty="0" smtClean="0">
                <a:solidFill>
                  <a:srgbClr val="404040"/>
                </a:solidFill>
                <a:latin typeface="Abadi MT Condensed Light" charset="0"/>
                <a:ea typeface="Abadi MT Condensed Light" charset="0"/>
                <a:cs typeface="Abadi MT Condensed Light" charset="0"/>
              </a:rPr>
              <a:t>, we </a:t>
            </a:r>
            <a:r>
              <a:rPr lang="en-US" sz="2800" dirty="0">
                <a:solidFill>
                  <a:srgbClr val="404040"/>
                </a:solidFill>
                <a:latin typeface="Abadi MT Condensed Light" charset="0"/>
                <a:ea typeface="Abadi MT Condensed Light" charset="0"/>
                <a:cs typeface="Abadi MT Condensed Light" charset="0"/>
              </a:rPr>
              <a:t>will:</a:t>
            </a:r>
          </a:p>
          <a:p>
            <a:pPr eaLnBrk="1" hangingPunct="1">
              <a:defRPr/>
            </a:pPr>
            <a:endParaRPr lang="en-US" sz="2800" dirty="0">
              <a:solidFill>
                <a:srgbClr val="404040"/>
              </a:solidFill>
              <a:latin typeface="Abadi MT Condensed Light" charset="0"/>
              <a:ea typeface="Abadi MT Condensed Light" charset="0"/>
              <a:cs typeface="Abadi MT Condensed Light" charset="0"/>
            </a:endParaRPr>
          </a:p>
          <a:p>
            <a:pPr marL="342900" indent="-342900">
              <a:buFont typeface="Arial"/>
              <a:buChar char="•"/>
              <a:defRPr/>
            </a:pPr>
            <a:r>
              <a:rPr lang="en-US" sz="2800" dirty="0">
                <a:solidFill>
                  <a:srgbClr val="404040"/>
                </a:solidFill>
                <a:latin typeface="Abadi MT Condensed Light" charset="0"/>
                <a:ea typeface="Abadi MT Condensed Light" charset="0"/>
                <a:cs typeface="Abadi MT Condensed Light" charset="0"/>
              </a:rPr>
              <a:t>Post important updates and announcements</a:t>
            </a:r>
          </a:p>
          <a:p>
            <a:pPr marL="342900" indent="-342900">
              <a:buFont typeface="Arial"/>
              <a:buChar char="•"/>
              <a:defRPr/>
            </a:pPr>
            <a:r>
              <a:rPr lang="en-US" sz="2800" dirty="0">
                <a:solidFill>
                  <a:srgbClr val="404040"/>
                </a:solidFill>
                <a:latin typeface="Abadi MT Condensed Light" charset="0"/>
                <a:ea typeface="Abadi MT Condensed Light" charset="0"/>
                <a:cs typeface="Abadi MT Condensed Light" charset="0"/>
              </a:rPr>
              <a:t>Share photos and videos of our classroom </a:t>
            </a:r>
            <a:r>
              <a:rPr lang="en-US" sz="2800" dirty="0" smtClean="0">
                <a:solidFill>
                  <a:srgbClr val="404040"/>
                </a:solidFill>
                <a:latin typeface="Abadi MT Condensed Light" charset="0"/>
                <a:ea typeface="Abadi MT Condensed Light" charset="0"/>
                <a:cs typeface="Abadi MT Condensed Light" charset="0"/>
              </a:rPr>
              <a:t>activities</a:t>
            </a:r>
          </a:p>
          <a:p>
            <a:pPr marL="342900" indent="-342900">
              <a:buFont typeface="Arial"/>
              <a:buChar char="•"/>
              <a:defRPr/>
            </a:pPr>
            <a:r>
              <a:rPr lang="en-US" sz="2800" dirty="0" smtClean="0">
                <a:solidFill>
                  <a:srgbClr val="404040"/>
                </a:solidFill>
                <a:latin typeface="Abadi MT Condensed Light" charset="0"/>
                <a:ea typeface="Abadi MT Condensed Light" charset="0"/>
                <a:cs typeface="Abadi MT Condensed Light" charset="0"/>
              </a:rPr>
              <a:t>Share your child’s classwork on his or her own digital portfolio. Only you will be able to view work posted on your child’s portfolio. </a:t>
            </a:r>
            <a:endParaRPr lang="en-US" sz="2800" dirty="0">
              <a:solidFill>
                <a:srgbClr val="404040"/>
              </a:solidFill>
              <a:latin typeface="Abadi MT Condensed Light" charset="0"/>
              <a:ea typeface="Abadi MT Condensed Light" charset="0"/>
              <a:cs typeface="Abadi MT Condensed Light" charset="0"/>
            </a:endParaRPr>
          </a:p>
        </p:txBody>
      </p:sp>
      <p:pic>
        <p:nvPicPr>
          <p:cNvPr id="19460" name="Picture 2" descr="Black-version-attendance 2 Copy 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043" y="1899920"/>
            <a:ext cx="20558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Student List Copy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755" y="1265239"/>
            <a:ext cx="2046288"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2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
          <p:cNvSpPr txBox="1">
            <a:spLocks noChangeArrowheads="1"/>
          </p:cNvSpPr>
          <p:nvPr/>
        </p:nvSpPr>
        <p:spPr bwMode="auto">
          <a:xfrm>
            <a:off x="1420351" y="309078"/>
            <a:ext cx="8908099" cy="1107996"/>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6600" b="1" dirty="0">
                <a:solidFill>
                  <a:srgbClr val="C00000"/>
                </a:solidFill>
                <a:latin typeface="+mj-lt"/>
                <a:ea typeface="Proxima Nova Semibold" charset="0"/>
                <a:cs typeface="Proxima Nova Semibold" charset="0"/>
              </a:rPr>
              <a:t>What do parents see?</a:t>
            </a:r>
          </a:p>
        </p:txBody>
      </p:sp>
      <p:sp>
        <p:nvSpPr>
          <p:cNvPr id="20482" name="TextBox 5"/>
          <p:cNvSpPr txBox="1">
            <a:spLocks noChangeArrowheads="1"/>
          </p:cNvSpPr>
          <p:nvPr/>
        </p:nvSpPr>
        <p:spPr bwMode="auto">
          <a:xfrm>
            <a:off x="5874400" y="3863024"/>
            <a:ext cx="49514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2800" b="1" dirty="0">
                <a:solidFill>
                  <a:srgbClr val="404040"/>
                </a:solidFill>
                <a:latin typeface="Abadi MT Condensed Light" charset="0"/>
                <a:ea typeface="Abadi MT Condensed Light" charset="0"/>
                <a:cs typeface="Abadi MT Condensed Light" charset="0"/>
              </a:rPr>
              <a:t>You can also view a </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report</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 of your child’s feedback</a:t>
            </a:r>
            <a:r>
              <a:rPr lang="en-US" altLang="ja-JP" sz="2800" dirty="0">
                <a:solidFill>
                  <a:srgbClr val="404040"/>
                </a:solidFill>
                <a:latin typeface="Abadi MT Condensed Light" charset="0"/>
                <a:ea typeface="Abadi MT Condensed Light" charset="0"/>
                <a:cs typeface="Abadi MT Condensed Light" charset="0"/>
              </a:rPr>
              <a:t> for skills we are encouraging in class. </a:t>
            </a:r>
            <a:endParaRPr lang="en-US" altLang="en-US" sz="2800" dirty="0">
              <a:solidFill>
                <a:srgbClr val="404040"/>
              </a:solidFill>
              <a:latin typeface="Abadi MT Condensed Light" charset="0"/>
              <a:ea typeface="Abadi MT Condensed Light" charset="0"/>
              <a:cs typeface="Abadi MT Condensed Light" charset="0"/>
            </a:endParaRPr>
          </a:p>
        </p:txBody>
      </p:sp>
      <p:sp>
        <p:nvSpPr>
          <p:cNvPr id="20483" name="TextBox 8"/>
          <p:cNvSpPr txBox="1">
            <a:spLocks noChangeArrowheads="1"/>
          </p:cNvSpPr>
          <p:nvPr/>
        </p:nvSpPr>
        <p:spPr bwMode="auto">
          <a:xfrm>
            <a:off x="5874400" y="1803228"/>
            <a:ext cx="49514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2800" b="1" dirty="0">
                <a:solidFill>
                  <a:srgbClr val="404040"/>
                </a:solidFill>
                <a:latin typeface="Abadi MT Condensed Light" charset="0"/>
                <a:ea typeface="Abadi MT Condensed Light" charset="0"/>
                <a:cs typeface="Abadi MT Condensed Light" charset="0"/>
              </a:rPr>
              <a:t>You’</a:t>
            </a:r>
            <a:r>
              <a:rPr lang="en-US" altLang="ja-JP" sz="2800" b="1" dirty="0">
                <a:solidFill>
                  <a:srgbClr val="404040"/>
                </a:solidFill>
                <a:latin typeface="Abadi MT Condensed Light" charset="0"/>
                <a:ea typeface="Abadi MT Condensed Light" charset="0"/>
                <a:cs typeface="Abadi MT Condensed Light" charset="0"/>
              </a:rPr>
              <a:t>ll see the </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Story</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 of our classroom</a:t>
            </a:r>
            <a:r>
              <a:rPr lang="en-US" altLang="ja-JP" sz="2800" dirty="0">
                <a:solidFill>
                  <a:srgbClr val="404040"/>
                </a:solidFill>
                <a:latin typeface="Abadi MT Condensed Light" charset="0"/>
                <a:ea typeface="Abadi MT Condensed Light" charset="0"/>
                <a:cs typeface="Abadi MT Condensed Light" charset="0"/>
              </a:rPr>
              <a:t>: photos and videos of big moments, important updates, plus </a:t>
            </a:r>
            <a:r>
              <a:rPr lang="en-US" altLang="ja-JP" sz="2800" b="1" dirty="0">
                <a:solidFill>
                  <a:srgbClr val="404040"/>
                </a:solidFill>
                <a:latin typeface="Abadi MT Condensed Light" charset="0"/>
                <a:ea typeface="Abadi MT Condensed Light" charset="0"/>
                <a:cs typeface="Abadi MT Condensed Light" charset="0"/>
              </a:rPr>
              <a:t>your</a:t>
            </a:r>
            <a:r>
              <a:rPr lang="en-US" altLang="ja-JP" sz="2800" dirty="0">
                <a:solidFill>
                  <a:srgbClr val="404040"/>
                </a:solidFill>
                <a:latin typeface="Abadi MT Condensed Light" charset="0"/>
                <a:ea typeface="Abadi MT Condensed Light" charset="0"/>
                <a:cs typeface="Abadi MT Condensed Light" charset="0"/>
              </a:rPr>
              <a:t> child’s digital portfolio!</a:t>
            </a:r>
            <a:endParaRPr lang="en-US" altLang="en-US" sz="2800" dirty="0">
              <a:solidFill>
                <a:srgbClr val="404040"/>
              </a:solidFill>
              <a:latin typeface="Abadi MT Condensed Light" charset="0"/>
              <a:ea typeface="Abadi MT Condensed Light" charset="0"/>
              <a:cs typeface="Abadi MT Condensed Light" charset="0"/>
            </a:endParaRPr>
          </a:p>
        </p:txBody>
      </p:sp>
      <p:pic>
        <p:nvPicPr>
          <p:cNvPr id="20484" name="Picture 4" descr="Student List Copy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94317">
            <a:off x="3150236" y="1597318"/>
            <a:ext cx="2046288"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6" descr="Student List Copy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78199">
            <a:off x="1387158" y="1558926"/>
            <a:ext cx="20447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599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p:cNvSpPr txBox="1">
            <a:spLocks noChangeArrowheads="1"/>
          </p:cNvSpPr>
          <p:nvPr/>
        </p:nvSpPr>
        <p:spPr bwMode="auto">
          <a:xfrm>
            <a:off x="3462338" y="21129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endParaRPr lang="en-US" altLang="en-US" sz="1800"/>
          </a:p>
        </p:txBody>
      </p:sp>
      <p:pic>
        <p:nvPicPr>
          <p:cNvPr id="27650" name="Picture 6"/>
          <p:cNvPicPr>
            <a:picLocks noChangeAspect="1"/>
          </p:cNvPicPr>
          <p:nvPr/>
        </p:nvPicPr>
        <p:blipFill rotWithShape="1">
          <a:blip r:embed="rId3">
            <a:extLst>
              <a:ext uri="{28A0092B-C50C-407E-A947-70E740481C1C}">
                <a14:useLocalDpi xmlns:a14="http://schemas.microsoft.com/office/drawing/2010/main" val="0"/>
              </a:ext>
            </a:extLst>
          </a:blip>
          <a:srcRect l="2277" t="3148" r="2852" b="28661"/>
          <a:stretch/>
        </p:blipFill>
        <p:spPr bwMode="auto">
          <a:xfrm>
            <a:off x="2987040" y="284479"/>
            <a:ext cx="6174292"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967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57" y="509954"/>
            <a:ext cx="10730991" cy="1151965"/>
          </a:xfrm>
        </p:spPr>
        <p:txBody>
          <a:bodyPr>
            <a:noAutofit/>
          </a:bodyPr>
          <a:lstStyle/>
          <a:p>
            <a:r>
              <a:rPr lang="en-US" sz="6600" dirty="0"/>
              <a:t>A typical first grader’s day</a:t>
            </a:r>
            <a:r>
              <a:rPr lang="is-IS" sz="6600" dirty="0"/>
              <a:t>…</a:t>
            </a:r>
            <a:endParaRPr lang="en-US" sz="6600" dirty="0"/>
          </a:p>
        </p:txBody>
      </p:sp>
      <p:sp>
        <p:nvSpPr>
          <p:cNvPr id="3" name="Content Placeholder 2"/>
          <p:cNvSpPr>
            <a:spLocks noGrp="1"/>
          </p:cNvSpPr>
          <p:nvPr>
            <p:ph sz="quarter" idx="13"/>
          </p:nvPr>
        </p:nvSpPr>
        <p:spPr>
          <a:xfrm>
            <a:off x="685800" y="1979112"/>
            <a:ext cx="10394707" cy="3395473"/>
          </a:xfrm>
        </p:spPr>
        <p:txBody>
          <a:bodyPr numCol="2">
            <a:noAutofit/>
          </a:bodyPr>
          <a:lstStyle/>
          <a:p>
            <a:r>
              <a:rPr lang="en-US" sz="2400" cap="none" dirty="0" smtClean="0">
                <a:latin typeface="Abadi MT Condensed Light" charset="0"/>
                <a:ea typeface="Abadi MT Condensed Light" charset="0"/>
                <a:cs typeface="Abadi MT Condensed Light" charset="0"/>
              </a:rPr>
              <a:t>Breakfast/Arrival 8:40-9:00</a:t>
            </a:r>
          </a:p>
          <a:p>
            <a:r>
              <a:rPr lang="en-US" sz="2400" cap="none" dirty="0" smtClean="0">
                <a:latin typeface="Abadi MT Condensed Light" charset="0"/>
                <a:ea typeface="Abadi MT Condensed Light" charset="0"/>
                <a:cs typeface="Abadi MT Condensed Light" charset="0"/>
              </a:rPr>
              <a:t>ELA 9:00-11:00</a:t>
            </a:r>
          </a:p>
          <a:p>
            <a:r>
              <a:rPr lang="en-US" sz="2400" cap="none" dirty="0" smtClean="0">
                <a:latin typeface="Abadi MT Condensed Light" charset="0"/>
                <a:ea typeface="Abadi MT Condensed Light" charset="0"/>
                <a:cs typeface="Abadi MT Condensed Light" charset="0"/>
              </a:rPr>
              <a:t>Lunch 11:00-11:30 </a:t>
            </a:r>
          </a:p>
          <a:p>
            <a:r>
              <a:rPr lang="en-US" sz="2400" cap="none" dirty="0" smtClean="0">
                <a:latin typeface="Abadi MT Condensed Light" charset="0"/>
                <a:ea typeface="Abadi MT Condensed Light" charset="0"/>
                <a:cs typeface="Abadi MT Condensed Light" charset="0"/>
              </a:rPr>
              <a:t>Recess 11:30-12:00 </a:t>
            </a:r>
          </a:p>
          <a:p>
            <a:endParaRPr lang="en-US" sz="2400" cap="none" dirty="0" smtClean="0">
              <a:latin typeface="Abadi MT Condensed Light" charset="0"/>
              <a:ea typeface="Abadi MT Condensed Light" charset="0"/>
              <a:cs typeface="Abadi MT Condensed Light" charset="0"/>
            </a:endParaRPr>
          </a:p>
          <a:p>
            <a:endParaRPr lang="en-US" sz="2400" cap="none" dirty="0">
              <a:latin typeface="Abadi MT Condensed Light" charset="0"/>
              <a:ea typeface="Abadi MT Condensed Light" charset="0"/>
              <a:cs typeface="Abadi MT Condensed Light" charset="0"/>
            </a:endParaRPr>
          </a:p>
          <a:p>
            <a:r>
              <a:rPr lang="en-US" sz="2400" cap="none" dirty="0" smtClean="0">
                <a:latin typeface="Abadi MT Condensed Light" charset="0"/>
                <a:ea typeface="Abadi MT Condensed Light" charset="0"/>
                <a:cs typeface="Abadi MT Condensed Light" charset="0"/>
              </a:rPr>
              <a:t>Math 12:00-1:15</a:t>
            </a:r>
          </a:p>
          <a:p>
            <a:r>
              <a:rPr lang="en-US" sz="2400" cap="none" dirty="0" smtClean="0">
                <a:latin typeface="Abadi MT Condensed Light" charset="0"/>
                <a:ea typeface="Abadi MT Condensed Light" charset="0"/>
                <a:cs typeface="Abadi MT Condensed Light" charset="0"/>
              </a:rPr>
              <a:t>Content (Science, Social Studies, Health) 1:15-2:00</a:t>
            </a:r>
          </a:p>
          <a:p>
            <a:r>
              <a:rPr lang="en-US" sz="2400" cap="none" dirty="0" smtClean="0">
                <a:latin typeface="Abadi MT Condensed Light" charset="0"/>
                <a:ea typeface="Abadi MT Condensed Light" charset="0"/>
                <a:cs typeface="Abadi MT Condensed Light" charset="0"/>
              </a:rPr>
              <a:t>Spanish 2:00-2:30 </a:t>
            </a:r>
          </a:p>
          <a:p>
            <a:r>
              <a:rPr lang="en-US" sz="2400" cap="none" dirty="0" smtClean="0">
                <a:latin typeface="Abadi MT Condensed Light" charset="0"/>
                <a:ea typeface="Abadi MT Condensed Light" charset="0"/>
                <a:cs typeface="Abadi MT Condensed Light" charset="0"/>
              </a:rPr>
              <a:t>Related Arts 2:30-3:15 </a:t>
            </a:r>
          </a:p>
          <a:p>
            <a:r>
              <a:rPr lang="en-US" sz="2400" cap="none" dirty="0" smtClean="0">
                <a:latin typeface="Abadi MT Condensed Light" charset="0"/>
                <a:ea typeface="Abadi MT Condensed Light" charset="0"/>
                <a:cs typeface="Abadi MT Condensed Light" charset="0"/>
              </a:rPr>
              <a:t>Dismissal 3:25</a:t>
            </a:r>
            <a:endParaRPr lang="en-US" sz="2400" cap="none"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7748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Breakfast</a:t>
            </a:r>
            <a:endParaRPr lang="en-US" sz="6600" dirty="0"/>
          </a:p>
        </p:txBody>
      </p:sp>
      <p:sp>
        <p:nvSpPr>
          <p:cNvPr id="3" name="Content Placeholder 2"/>
          <p:cNvSpPr>
            <a:spLocks noGrp="1"/>
          </p:cNvSpPr>
          <p:nvPr>
            <p:ph sz="quarter" idx="13"/>
          </p:nvPr>
        </p:nvSpPr>
        <p:spPr>
          <a:xfrm>
            <a:off x="685800" y="2051831"/>
            <a:ext cx="9784975" cy="2609815"/>
          </a:xfrm>
        </p:spPr>
        <p:txBody>
          <a:bodyPr anchor="t">
            <a:normAutofit/>
          </a:bodyPr>
          <a:lstStyle/>
          <a:p>
            <a:r>
              <a:rPr lang="en-US" sz="2800" cap="none" dirty="0" smtClean="0">
                <a:latin typeface="Abadi MT Condensed Light" charset="0"/>
                <a:ea typeface="Abadi MT Condensed Light" charset="0"/>
                <a:cs typeface="Abadi MT Condensed Light" charset="0"/>
              </a:rPr>
              <a:t>Ends at 9:00</a:t>
            </a:r>
          </a:p>
          <a:p>
            <a:r>
              <a:rPr lang="en-US" sz="2800" cap="none" dirty="0" smtClean="0">
                <a:latin typeface="Abadi MT Condensed Light" charset="0"/>
                <a:ea typeface="Abadi MT Condensed Light" charset="0"/>
                <a:cs typeface="Abadi MT Condensed Light" charset="0"/>
              </a:rPr>
              <a:t>Free to all students</a:t>
            </a:r>
          </a:p>
          <a:p>
            <a:r>
              <a:rPr lang="en-US" sz="2800" cap="none" dirty="0" smtClean="0">
                <a:latin typeface="Abadi MT Condensed Light" charset="0"/>
                <a:ea typeface="Abadi MT Condensed Light" charset="0"/>
                <a:cs typeface="Abadi MT Condensed Light" charset="0"/>
              </a:rPr>
              <a:t>If your child is a walker/car rider and wants to eat breakfast, please be sure he or she arrives early enough.</a:t>
            </a:r>
          </a:p>
        </p:txBody>
      </p:sp>
      <p:pic>
        <p:nvPicPr>
          <p:cNvPr id="7172" name="Picture 4" descr="owl of Cer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8371" flipH="1">
            <a:off x="5669754" y="1443476"/>
            <a:ext cx="2229795" cy="15521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ildren on a Teeter Totter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339" y="4056041"/>
            <a:ext cx="1669774" cy="136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75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574</TotalTime>
  <Words>1086</Words>
  <Application>Microsoft Macintosh PowerPoint</Application>
  <PresentationFormat>Widescreen</PresentationFormat>
  <Paragraphs>177</Paragraphs>
  <Slides>28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Abadi MT Condensed Light</vt:lpstr>
      <vt:lpstr>Arial</vt:lpstr>
      <vt:lpstr>Calibri</vt:lpstr>
      <vt:lpstr>Century Gothic</vt:lpstr>
      <vt:lpstr>Impact</vt:lpstr>
      <vt:lpstr>ＭＳ Ｐゴシック</vt:lpstr>
      <vt:lpstr>Proxima Nova Semibold</vt:lpstr>
      <vt:lpstr>Main Event</vt:lpstr>
      <vt:lpstr>Back to School Night 1st Grade</vt:lpstr>
      <vt:lpstr>Meet the teachers!</vt:lpstr>
      <vt:lpstr>Class Dojo</vt:lpstr>
      <vt:lpstr>PowerPoint Presentation</vt:lpstr>
      <vt:lpstr>PowerPoint Presentation</vt:lpstr>
      <vt:lpstr>PowerPoint Presentation</vt:lpstr>
      <vt:lpstr>PowerPoint Presentation</vt:lpstr>
      <vt:lpstr>A typical first grader’s day…</vt:lpstr>
      <vt:lpstr>Breakfast</vt:lpstr>
      <vt:lpstr>ELA (English Language Arts)</vt:lpstr>
      <vt:lpstr>Small Group Reading Instruction</vt:lpstr>
      <vt:lpstr>Sight Words</vt:lpstr>
      <vt:lpstr>Lunch &amp; Recess</vt:lpstr>
      <vt:lpstr>Major Math Concepts</vt:lpstr>
      <vt:lpstr>Basic Facts</vt:lpstr>
      <vt:lpstr>Math components</vt:lpstr>
      <vt:lpstr>DreamBox Online Learning</vt:lpstr>
      <vt:lpstr>DreamBox Online Learning</vt:lpstr>
      <vt:lpstr>Fast Fact Falcon Program</vt:lpstr>
      <vt:lpstr>Science Units</vt:lpstr>
      <vt:lpstr>Social Studies Units</vt:lpstr>
      <vt:lpstr>Health Units</vt:lpstr>
      <vt:lpstr>Where Can I Get More Information?</vt:lpstr>
      <vt:lpstr>Homework</vt:lpstr>
      <vt:lpstr>PowerPoint Presentation</vt:lpstr>
      <vt:lpstr>Thursday Folders</vt:lpstr>
      <vt:lpstr>Dismissal Procedures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 Bainbridge</dc:creator>
  <cp:lastModifiedBy>Microsoft Office User</cp:lastModifiedBy>
  <cp:revision>44</cp:revision>
  <dcterms:created xsi:type="dcterms:W3CDTF">2016-09-15T18:19:53Z</dcterms:created>
  <dcterms:modified xsi:type="dcterms:W3CDTF">2017-09-19T12:28:52Z</dcterms:modified>
</cp:coreProperties>
</file>