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03B128-D11B-4E81-9CD6-E6CA67841076}">
  <a:tblStyle styleId="{3F03B128-D11B-4E81-9CD6-E6CA67841076}" styleName="Table_0">
    <a:wholeTbl>
      <a:tcTxStyle b="off" i="off">
        <a:font>
          <a:latin typeface="Impact"/>
          <a:ea typeface="Impact"/>
          <a:cs typeface="Impac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3E6E6"/>
          </a:solidFill>
        </a:fill>
      </a:tcStyle>
    </a:wholeTbl>
    <a:band1H>
      <a:tcTxStyle/>
      <a:tcStyle>
        <a:tcBdr/>
        <a:fill>
          <a:solidFill>
            <a:srgbClr val="E6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Impact"/>
          <a:ea typeface="Impact"/>
          <a:cs typeface="Impac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Impact"/>
          <a:ea typeface="Impact"/>
          <a:cs typeface="Impac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Impact"/>
          <a:ea typeface="Impact"/>
          <a:cs typeface="Impac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Impact"/>
          <a:ea typeface="Impact"/>
          <a:cs typeface="Impac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2623"/>
  </p:normalViewPr>
  <p:slideViewPr>
    <p:cSldViewPr snapToGrid="0" snapToObjects="1">
      <p:cViewPr varScale="1">
        <p:scale>
          <a:sx n="55" d="100"/>
          <a:sy n="55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72698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0791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" name="Google Shape;2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4111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655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6" name="Google Shape;27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5554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8431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6" name="Google Shape;30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3379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0ffe66c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40ffe66cd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4" name="Google Shape;314;g40ffe66cd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7460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2" name="Google Shape;322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7813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9" name="Google Shape;32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9188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7" name="Google Shape;337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0175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94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6209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6467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6455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0b4ef237a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60b4ef237a_2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60b4ef237a_2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10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0b4ef237a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60b4ef237a_2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60b4ef237a_2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5558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5" name="Google Shape;22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546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2424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7" name="Google Shape;24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128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" descr="Brickwork-HD-R1a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 extrusionOk="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101600" dist="152400" dir="438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 extrusionOk="0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4" name="Google Shape;24;p2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 extrusionOk="0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5" name="Google Shape;25;p2"/>
          <p:cNvSpPr/>
          <p:nvPr/>
        </p:nvSpPr>
        <p:spPr>
          <a:xfrm rot="-18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 extrusionOk="0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w="825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  <a:defRPr sz="80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48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dt" idx="10"/>
          </p:nvPr>
        </p:nvSpPr>
        <p:spPr>
          <a:xfrm rot="-180000">
            <a:off x="4948541" y="4578463"/>
            <a:ext cx="6143653" cy="116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ftr" idx="11"/>
          </p:nvPr>
        </p:nvSpPr>
        <p:spPr>
          <a:xfrm rot="-180000">
            <a:off x="-5560" y="4883024"/>
            <a:ext cx="4047239" cy="119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ldNum" idx="12"/>
          </p:nvPr>
        </p:nvSpPr>
        <p:spPr>
          <a:xfrm rot="-180000">
            <a:off x="9851758" y="3832648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2"/>
          <p:cNvSpPr/>
          <p:nvPr/>
        </p:nvSpPr>
        <p:spPr>
          <a:xfrm rot="-18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mpact"/>
              <a:buNone/>
              <a:defRPr sz="3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1"/>
          <p:cNvSpPr>
            <a:spLocks noGrp="1"/>
          </p:cNvSpPr>
          <p:nvPr>
            <p:ph type="pic" idx="2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1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8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2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lang="en-US" sz="8000" b="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lang="en-US" sz="8000" b="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2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3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4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5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6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52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>
            <a:spLocks noGrp="1"/>
          </p:cNvSpPr>
          <p:nvPr>
            <p:ph type="pic" idx="2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3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4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52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8" name="Google Shape;128;p16"/>
          <p:cNvSpPr>
            <a:spLocks noGrp="1"/>
          </p:cNvSpPr>
          <p:nvPr>
            <p:ph type="pic" idx="5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6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body" idx="7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52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>
            <a:spLocks noGrp="1"/>
          </p:cNvSpPr>
          <p:nvPr>
            <p:ph type="pic" idx="8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body" idx="9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body" idx="1"/>
          </p:nvPr>
        </p:nvSpPr>
        <p:spPr>
          <a:xfrm rot="5400000">
            <a:off x="4227558" y="-1478363"/>
            <a:ext cx="3311190" cy="1039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xfrm rot="5400000">
            <a:off x="7603792" y="1897870"/>
            <a:ext cx="4688785" cy="2264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body" idx="1"/>
          </p:nvPr>
        </p:nvSpPr>
        <p:spPr>
          <a:xfrm rot="5400000">
            <a:off x="2293623" y="-922023"/>
            <a:ext cx="4688785" cy="7904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2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160"/>
              <a:buFont typeface="Arial"/>
              <a:buNone/>
              <a:defRPr sz="2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2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3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160"/>
              <a:buFont typeface="Arial"/>
              <a:buNone/>
              <a:defRPr sz="2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4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1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2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0"/>
          <p:cNvSpPr>
            <a:spLocks noGrp="1"/>
          </p:cNvSpPr>
          <p:nvPr>
            <p:ph type="pic" idx="2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1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8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Brickwork-HD-R1a.jp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1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>
          <p:nvSpPr>
            <p:cNvPr id="12" name="Google Shape;12;p1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98425" dist="76200" dir="4380000" algn="tl" rotWithShape="0">
                <a:srgbClr val="000000">
                  <a:alpha val="6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 extrusionOk="0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5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6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png"/><Relationship Id="rId6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4" Type="http://schemas.openxmlformats.org/officeDocument/2006/relationships/image" Target="../media/image38.jpg"/><Relationship Id="rId5" Type="http://schemas.openxmlformats.org/officeDocument/2006/relationships/image" Target="../media/image39.jp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cpss.instructure.com/courses/32029" TargetMode="External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8.png"/><Relationship Id="rId9" Type="http://schemas.openxmlformats.org/officeDocument/2006/relationships/image" Target="../media/image9.jpg"/><Relationship Id="rId10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>
            <a:spLocks noGrp="1"/>
          </p:cNvSpPr>
          <p:nvPr>
            <p:ph type="ctrTitle"/>
          </p:nvPr>
        </p:nvSpPr>
        <p:spPr>
          <a:xfrm rot="-203788">
            <a:off x="-1324115" y="797560"/>
            <a:ext cx="12070080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BACK TO SCHOOL NIGHT</a:t>
            </a:r>
            <a:br>
              <a:rPr lang="en-US" sz="80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n-US" sz="80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1</a:t>
            </a:r>
            <a:r>
              <a:rPr lang="en-US" sz="8000" b="0" i="0" u="none" strike="noStrike" cap="none" baseline="300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ST</a:t>
            </a:r>
            <a:r>
              <a:rPr lang="en-US" sz="80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GRADE</a:t>
            </a:r>
            <a:endParaRPr sz="80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4" name="Google Shape;154;p19"/>
          <p:cNvSpPr txBox="1">
            <a:spLocks noGrp="1"/>
          </p:cNvSpPr>
          <p:nvPr>
            <p:ph type="subTitle" idx="1"/>
          </p:nvPr>
        </p:nvSpPr>
        <p:spPr>
          <a:xfrm rot="-180000">
            <a:off x="1071092" y="387096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80"/>
              <a:buFont typeface="Arial"/>
              <a:buNone/>
            </a:pPr>
            <a:r>
              <a:rPr lang="en-US" sz="28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rPr>
              <a:t>201</a:t>
            </a:r>
            <a:r>
              <a:rPr lang="en-US"/>
              <a:t>9</a:t>
            </a:r>
            <a:r>
              <a:rPr lang="en-US" sz="28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rPr>
              <a:t>-20</a:t>
            </a:r>
            <a:r>
              <a:rPr lang="en-US"/>
              <a:t>20</a:t>
            </a:r>
            <a:endParaRPr sz="2800" b="0" i="0" u="none" strike="noStrike" cap="none">
              <a:solidFill>
                <a:srgbClr val="7F7F7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685801" y="615462"/>
            <a:ext cx="9696156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Impact"/>
              <a:buNone/>
            </a:pPr>
            <a:r>
              <a:rPr lang="en-US" sz="6600" b="0" i="0" u="none" strike="noStrike" cap="none">
                <a:solidFill>
                  <a:srgbClr val="C00000"/>
                </a:solidFill>
                <a:latin typeface="Impact"/>
                <a:ea typeface="Impact"/>
                <a:cs typeface="Impact"/>
                <a:sym typeface="Impact"/>
              </a:rPr>
              <a:t>DREAMBOX ONLINE LEARNING</a:t>
            </a:r>
            <a:endParaRPr sz="6600" b="0" i="0" u="none" strike="noStrike" cap="none">
              <a:solidFill>
                <a:srgbClr val="C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57" name="Google Shape;257;p2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2739" t="-947" r="5190" b="2454"/>
          <a:stretch/>
        </p:blipFill>
        <p:spPr>
          <a:xfrm>
            <a:off x="2966043" y="1834291"/>
            <a:ext cx="5486400" cy="35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Impact"/>
              <a:buNone/>
            </a:pPr>
            <a:r>
              <a:rPr lang="en-US" sz="6600" b="0" i="0" u="none" strike="noStrike" cap="none">
                <a:solidFill>
                  <a:srgbClr val="C00000"/>
                </a:solidFill>
                <a:latin typeface="Impact"/>
                <a:ea typeface="Impact"/>
                <a:cs typeface="Impact"/>
                <a:sym typeface="Impact"/>
              </a:rPr>
              <a:t>SCIENCE UNITS</a:t>
            </a:r>
            <a:endParaRPr sz="6600" b="0" i="0" u="none" strike="noStrike" cap="none">
              <a:solidFill>
                <a:srgbClr val="C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4" name="Google Shape;264;p29" descr="ugs final.png"/>
          <p:cNvSpPr/>
          <p:nvPr/>
        </p:nvSpPr>
        <p:spPr>
          <a:xfrm>
            <a:off x="1524000" y="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5" name="Google Shape;265;p29" descr="ugs final.png"/>
          <p:cNvSpPr/>
          <p:nvPr/>
        </p:nvSpPr>
        <p:spPr>
          <a:xfrm>
            <a:off x="1676400" y="1524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6" name="Google Shape;266;p29" descr="ugs final.png"/>
          <p:cNvSpPr/>
          <p:nvPr/>
        </p:nvSpPr>
        <p:spPr>
          <a:xfrm>
            <a:off x="1828800" y="3048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7" name="Google Shape;267;p29" descr="mage result for mother and baby animal in a tree"/>
          <p:cNvSpPr/>
          <p:nvPr/>
        </p:nvSpPr>
        <p:spPr>
          <a:xfrm>
            <a:off x="1524000" y="0"/>
            <a:ext cx="4286250" cy="428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aphicFrame>
        <p:nvGraphicFramePr>
          <p:cNvPr id="268" name="Google Shape;268;p29"/>
          <p:cNvGraphicFramePr/>
          <p:nvPr/>
        </p:nvGraphicFramePr>
        <p:xfrm>
          <a:off x="685798" y="2345976"/>
          <a:ext cx="10396900" cy="3178395"/>
        </p:xfrm>
        <a:graphic>
          <a:graphicData uri="http://schemas.openxmlformats.org/drawingml/2006/table">
            <a:tbl>
              <a:tblPr firstRow="1" bandRow="1">
                <a:noFill/>
                <a:tableStyleId>{3F03B128-D11B-4E81-9CD6-E6CA67841076}</a:tableStyleId>
              </a:tblPr>
              <a:tblGrid>
                <a:gridCol w="2599225"/>
                <a:gridCol w="2599225"/>
                <a:gridCol w="2599225"/>
                <a:gridCol w="259922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/>
                        <a:t>Quarter 1</a:t>
                      </a:r>
                      <a:endParaRPr sz="2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/>
                        <a:t>Quarter 2</a:t>
                      </a:r>
                      <a:endParaRPr sz="2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/>
                        <a:t>Quarter 3</a:t>
                      </a:r>
                      <a:endParaRPr sz="2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/>
                        <a:t>Quarter 4</a:t>
                      </a:r>
                      <a:endParaRPr sz="2200" u="none" strike="noStrike" cap="none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Plant and Animal: Structure and Function</a:t>
                      </a:r>
                      <a:endParaRPr sz="1800" b="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Patterns in Space Systems</a:t>
                      </a:r>
                      <a:endParaRPr sz="1800" b="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Light</a:t>
                      </a:r>
                      <a:endParaRPr sz="1800" b="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Sound</a:t>
                      </a:r>
                      <a:endParaRPr sz="1800" b="0" u="none" strike="noStrike" cap="none"/>
                    </a:p>
                  </a:txBody>
                  <a:tcPr marL="91450" marR="91450" marT="45725" marB="45725" anchor="ctr"/>
                </a:tc>
              </a:tr>
              <a:tr h="2111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pic>
        <p:nvPicPr>
          <p:cNvPr id="269" name="Google Shape;26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0964" y="3718580"/>
            <a:ext cx="2429286" cy="1426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0822" y="3861187"/>
            <a:ext cx="2367167" cy="1141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2733" y="3823536"/>
            <a:ext cx="2463397" cy="121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2766" y="3460238"/>
            <a:ext cx="2316533" cy="1956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0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Impact"/>
              <a:buNone/>
            </a:pPr>
            <a:r>
              <a:rPr lang="en-US" sz="6600" b="0" i="0" u="none" strike="noStrike" cap="none">
                <a:solidFill>
                  <a:srgbClr val="C00000"/>
                </a:solidFill>
                <a:latin typeface="Impact"/>
                <a:ea typeface="Impact"/>
                <a:cs typeface="Impact"/>
                <a:sym typeface="Impact"/>
              </a:rPr>
              <a:t>SOCIAL STUDIES UNITS</a:t>
            </a:r>
            <a:endParaRPr sz="6600" b="0" i="0" u="none" strike="noStrike" cap="none">
              <a:solidFill>
                <a:srgbClr val="C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79" name="Google Shape;279;p30" descr="ugs final.png"/>
          <p:cNvSpPr/>
          <p:nvPr/>
        </p:nvSpPr>
        <p:spPr>
          <a:xfrm>
            <a:off x="1524000" y="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0" name="Google Shape;280;p30" descr="ugs final.png"/>
          <p:cNvSpPr/>
          <p:nvPr/>
        </p:nvSpPr>
        <p:spPr>
          <a:xfrm>
            <a:off x="1676400" y="1524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1" name="Google Shape;281;p30" descr="ugs final.png"/>
          <p:cNvSpPr/>
          <p:nvPr/>
        </p:nvSpPr>
        <p:spPr>
          <a:xfrm>
            <a:off x="1828800" y="3048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2" name="Google Shape;282;p30" descr="mage result for mother and baby animal in a tree"/>
          <p:cNvSpPr/>
          <p:nvPr/>
        </p:nvSpPr>
        <p:spPr>
          <a:xfrm>
            <a:off x="1524000" y="0"/>
            <a:ext cx="4286250" cy="428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aphicFrame>
        <p:nvGraphicFramePr>
          <p:cNvPr id="283" name="Google Shape;283;p30"/>
          <p:cNvGraphicFramePr/>
          <p:nvPr/>
        </p:nvGraphicFramePr>
        <p:xfrm>
          <a:off x="685798" y="2345976"/>
          <a:ext cx="10396900" cy="3314560"/>
        </p:xfrm>
        <a:graphic>
          <a:graphicData uri="http://schemas.openxmlformats.org/drawingml/2006/table">
            <a:tbl>
              <a:tblPr firstRow="1" bandRow="1">
                <a:noFill/>
                <a:tableStyleId>{3F03B128-D11B-4E81-9CD6-E6CA67841076}</a:tableStyleId>
              </a:tblPr>
              <a:tblGrid>
                <a:gridCol w="2599225"/>
                <a:gridCol w="2599225"/>
                <a:gridCol w="2599225"/>
                <a:gridCol w="2599225"/>
              </a:tblGrid>
              <a:tr h="516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Quarter 1</a:t>
                      </a:r>
                      <a:endParaRPr sz="2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Quarter 2</a:t>
                      </a:r>
                      <a:endParaRPr sz="2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Quarter 3</a:t>
                      </a:r>
                      <a:endParaRPr sz="2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Quarter 4</a:t>
                      </a:r>
                      <a:endParaRPr sz="2200"/>
                    </a:p>
                  </a:txBody>
                  <a:tcPr marL="91450" marR="91450" marT="45725" marB="45725"/>
                </a:tc>
              </a:tr>
              <a:tr h="516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/>
                        <a:t>Working Together</a:t>
                      </a:r>
                      <a:endParaRPr sz="2200" b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/>
                        <a:t>Our World of Cultures</a:t>
                      </a:r>
                      <a:endParaRPr sz="2200" b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/>
                        <a:t>Communities at Work</a:t>
                      </a:r>
                      <a:endParaRPr sz="2200" b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/>
                        <a:t>Our Changing World</a:t>
                      </a:r>
                      <a:endParaRPr sz="2200" b="0"/>
                    </a:p>
                  </a:txBody>
                  <a:tcPr marL="91450" marR="91450" marT="45725" marB="45725" anchor="ctr"/>
                </a:tc>
              </a:tr>
              <a:tr h="2036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pic>
        <p:nvPicPr>
          <p:cNvPr id="284" name="Google Shape;284;p30" descr="mage result for working togeth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663" y="3740793"/>
            <a:ext cx="2252652" cy="1691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0" descr="mage result for cultur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9232" y="3724691"/>
            <a:ext cx="1585604" cy="1580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0" descr="mage result for communities"/>
          <p:cNvPicPr preferRelativeResize="0"/>
          <p:nvPr/>
        </p:nvPicPr>
        <p:blipFill rotWithShape="1">
          <a:blip r:embed="rId5">
            <a:alphaModFix/>
          </a:blip>
          <a:srcRect l="15279" r="23709"/>
          <a:stretch/>
        </p:blipFill>
        <p:spPr>
          <a:xfrm>
            <a:off x="5964394" y="3759992"/>
            <a:ext cx="2482072" cy="1052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0" descr="mage result for long ago toda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46819" y="3679499"/>
            <a:ext cx="2235510" cy="1676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1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Impact"/>
              <a:buNone/>
            </a:pPr>
            <a:r>
              <a:rPr lang="en-US" sz="6600" b="0" i="0" u="none" strike="noStrike" cap="none">
                <a:solidFill>
                  <a:srgbClr val="C00000"/>
                </a:solidFill>
                <a:latin typeface="Impact"/>
                <a:ea typeface="Impact"/>
                <a:cs typeface="Impact"/>
                <a:sym typeface="Impact"/>
              </a:rPr>
              <a:t>HEALTH UNITS</a:t>
            </a:r>
            <a:endParaRPr sz="6600" b="0" i="0" u="none" strike="noStrike" cap="none">
              <a:solidFill>
                <a:srgbClr val="C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94" name="Google Shape;294;p31" descr="ugs final.png"/>
          <p:cNvSpPr/>
          <p:nvPr/>
        </p:nvSpPr>
        <p:spPr>
          <a:xfrm>
            <a:off x="1524000" y="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95" name="Google Shape;295;p31" descr="ugs final.png"/>
          <p:cNvSpPr/>
          <p:nvPr/>
        </p:nvSpPr>
        <p:spPr>
          <a:xfrm>
            <a:off x="1676400" y="1524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96" name="Google Shape;296;p31" descr="ugs final.png"/>
          <p:cNvSpPr/>
          <p:nvPr/>
        </p:nvSpPr>
        <p:spPr>
          <a:xfrm>
            <a:off x="1828800" y="3048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97" name="Google Shape;297;p31" descr="mage result for mother and baby animal in a tree"/>
          <p:cNvSpPr/>
          <p:nvPr/>
        </p:nvSpPr>
        <p:spPr>
          <a:xfrm>
            <a:off x="1524000" y="0"/>
            <a:ext cx="4286250" cy="428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aphicFrame>
        <p:nvGraphicFramePr>
          <p:cNvPr id="298" name="Google Shape;298;p31"/>
          <p:cNvGraphicFramePr/>
          <p:nvPr/>
        </p:nvGraphicFramePr>
        <p:xfrm>
          <a:off x="685798" y="2345976"/>
          <a:ext cx="10396900" cy="3282390"/>
        </p:xfrm>
        <a:graphic>
          <a:graphicData uri="http://schemas.openxmlformats.org/drawingml/2006/table">
            <a:tbl>
              <a:tblPr firstRow="1" bandRow="1">
                <a:noFill/>
                <a:tableStyleId>{3F03B128-D11B-4E81-9CD6-E6CA67841076}</a:tableStyleId>
              </a:tblPr>
              <a:tblGrid>
                <a:gridCol w="2599225"/>
                <a:gridCol w="2599225"/>
                <a:gridCol w="2599225"/>
                <a:gridCol w="259922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Quarter 1</a:t>
                      </a:r>
                      <a:endParaRPr sz="2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Quarter 2</a:t>
                      </a:r>
                      <a:endParaRPr sz="2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Quarter 3</a:t>
                      </a:r>
                      <a:endParaRPr sz="2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Quarter 4</a:t>
                      </a:r>
                      <a:endParaRPr sz="22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/>
                        <a:t>Social &amp; Emotional Health</a:t>
                      </a:r>
                      <a:endParaRPr sz="2200" b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/>
                        <a:t>Safety, First Aid, &amp; Prevention</a:t>
                      </a:r>
                      <a:endParaRPr sz="2200" b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/>
                        <a:t>Disease Prevention</a:t>
                      </a:r>
                      <a:endParaRPr sz="2200" b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/>
                        <a:t>Nutrition and Fitness</a:t>
                      </a:r>
                      <a:endParaRPr sz="2200" b="0"/>
                    </a:p>
                  </a:txBody>
                  <a:tcPr marL="91450" marR="91450" marT="45725" marB="45725" anchor="ctr"/>
                </a:tc>
              </a:tr>
              <a:tr h="2093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pic>
        <p:nvPicPr>
          <p:cNvPr id="299" name="Google Shape;299;p31" descr="mage result for social and emotional heal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377" y="3654737"/>
            <a:ext cx="2361645" cy="172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1" descr="mage result for first ai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3092" y="3653616"/>
            <a:ext cx="1790715" cy="181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1" descr="mage result for germ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9316" y="3653616"/>
            <a:ext cx="1924401" cy="175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01598" y="3543397"/>
            <a:ext cx="2059543" cy="205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"/>
          <p:cNvSpPr txBox="1">
            <a:spLocks noGrp="1"/>
          </p:cNvSpPr>
          <p:nvPr>
            <p:ph type="title"/>
          </p:nvPr>
        </p:nvSpPr>
        <p:spPr>
          <a:xfrm>
            <a:off x="450937" y="0"/>
            <a:ext cx="10217063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Impact"/>
              <a:buNone/>
            </a:pPr>
            <a:r>
              <a:rPr lang="en-US" sz="6600" b="0" i="0" u="none" strike="noStrike" cap="none">
                <a:solidFill>
                  <a:srgbClr val="C00000"/>
                </a:solidFill>
                <a:latin typeface="Impact"/>
                <a:ea typeface="Impact"/>
                <a:cs typeface="Impact"/>
                <a:sym typeface="Impact"/>
              </a:rPr>
              <a:t>WHERE CAN I GET MORE INFORMATION?</a:t>
            </a:r>
            <a:endParaRPr/>
          </a:p>
        </p:txBody>
      </p:sp>
      <p:sp>
        <p:nvSpPr>
          <p:cNvPr id="309" name="Google Shape;309;p32"/>
          <p:cNvSpPr txBox="1">
            <a:spLocks noGrp="1"/>
          </p:cNvSpPr>
          <p:nvPr>
            <p:ph type="body" idx="4294967295"/>
          </p:nvPr>
        </p:nvSpPr>
        <p:spPr>
          <a:xfrm>
            <a:off x="2204581" y="2057400"/>
            <a:ext cx="7045500" cy="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GRADE 1 FAMILY AND COMMUNITY RESOURCES PAGE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0" name="Google Shape;310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8175" y="2668101"/>
            <a:ext cx="5908751" cy="27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3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00" cy="115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GROWTH MINDSET</a:t>
            </a:r>
            <a:endParaRPr/>
          </a:p>
        </p:txBody>
      </p:sp>
      <p:sp>
        <p:nvSpPr>
          <p:cNvPr id="317" name="Google Shape;317;p33"/>
          <p:cNvSpPr txBox="1">
            <a:spLocks noGrp="1"/>
          </p:cNvSpPr>
          <p:nvPr>
            <p:ph type="body" idx="1"/>
          </p:nvPr>
        </p:nvSpPr>
        <p:spPr>
          <a:xfrm>
            <a:off x="198375" y="2063400"/>
            <a:ext cx="11378100" cy="331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Happy Monkey"/>
              <a:buChar char="•"/>
            </a:pPr>
            <a:r>
              <a:rPr lang="en-US" sz="3000">
                <a:latin typeface="Happy Monkey"/>
                <a:ea typeface="Happy Monkey"/>
                <a:cs typeface="Happy Monkey"/>
                <a:sym typeface="Happy Monkey"/>
              </a:rPr>
              <a:t>The brain is a muscle:  Challenges make it stronger!</a:t>
            </a:r>
            <a:endParaRPr sz="3000">
              <a:latin typeface="Happy Monkey"/>
              <a:ea typeface="Happy Monkey"/>
              <a:cs typeface="Happy Monkey"/>
              <a:sym typeface="Happy Monkey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appy Monkey"/>
              <a:buChar char="•"/>
            </a:pPr>
            <a:r>
              <a:rPr lang="en-US" sz="3000">
                <a:latin typeface="Happy Monkey"/>
                <a:ea typeface="Happy Monkey"/>
                <a:cs typeface="Happy Monkey"/>
                <a:sym typeface="Happy Monkey"/>
              </a:rPr>
              <a:t>The power of YET! I can’t do that YET. </a:t>
            </a:r>
            <a:endParaRPr sz="3000">
              <a:latin typeface="Happy Monkey"/>
              <a:ea typeface="Happy Monkey"/>
              <a:cs typeface="Happy Monkey"/>
              <a:sym typeface="Happy Monkey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appy Monkey"/>
              <a:buChar char="•"/>
            </a:pPr>
            <a:r>
              <a:rPr lang="en-US" sz="3000">
                <a:latin typeface="Happy Monkey"/>
                <a:ea typeface="Happy Monkey"/>
                <a:cs typeface="Happy Monkey"/>
                <a:sym typeface="Happy Monkey"/>
              </a:rPr>
              <a:t>Mistakes help me to learn more! Let me try another way.</a:t>
            </a:r>
            <a:endParaRPr sz="3000">
              <a:latin typeface="Happy Monkey"/>
              <a:ea typeface="Happy Monkey"/>
              <a:cs typeface="Happy Monkey"/>
              <a:sym typeface="Happy Monkey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appy Monkey"/>
              <a:buChar char="•"/>
            </a:pPr>
            <a:r>
              <a:rPr lang="en-US" sz="3000">
                <a:latin typeface="Happy Monkey"/>
                <a:ea typeface="Happy Monkey"/>
                <a:cs typeface="Happy Monkey"/>
                <a:sym typeface="Happy Monkey"/>
              </a:rPr>
              <a:t>Effort and persistence: I will try my best every day!</a:t>
            </a:r>
            <a:endParaRPr sz="3000">
              <a:latin typeface="Happy Monkey"/>
              <a:ea typeface="Happy Monkey"/>
              <a:cs typeface="Happy Monkey"/>
              <a:sym typeface="Happy Monkey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appy Monkey"/>
              <a:buChar char="•"/>
            </a:pPr>
            <a:r>
              <a:rPr lang="en-US" sz="3000">
                <a:latin typeface="Happy Monkey"/>
                <a:ea typeface="Happy Monkey"/>
                <a:cs typeface="Happy Monkey"/>
                <a:sym typeface="Happy Monkey"/>
              </a:rPr>
              <a:t>Positive attitude: Everyone can learn!</a:t>
            </a:r>
            <a:endParaRPr sz="30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318" name="Google Shape;31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5075" y="387725"/>
            <a:ext cx="2900150" cy="145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4"/>
          <p:cNvSpPr txBox="1">
            <a:spLocks noGrp="1"/>
          </p:cNvSpPr>
          <p:nvPr>
            <p:ph type="title"/>
          </p:nvPr>
        </p:nvSpPr>
        <p:spPr>
          <a:xfrm>
            <a:off x="469053" y="71250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Impact"/>
              <a:buNone/>
            </a:pPr>
            <a:r>
              <a:rPr lang="en-US" sz="6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HOMEWORK</a:t>
            </a:r>
            <a:endParaRPr sz="66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25" name="Google Shape;32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73686">
            <a:off x="7649827" y="1338647"/>
            <a:ext cx="2006211" cy="286601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4"/>
          <p:cNvSpPr txBox="1">
            <a:spLocks noGrp="1"/>
          </p:cNvSpPr>
          <p:nvPr>
            <p:ph type="body" idx="4294967295"/>
          </p:nvPr>
        </p:nvSpPr>
        <p:spPr>
          <a:xfrm>
            <a:off x="469053" y="1907496"/>
            <a:ext cx="6671734" cy="3397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139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Happy Monkey"/>
              <a:buChar char="•"/>
            </a:pPr>
            <a:r>
              <a:rPr lang="en-US" sz="2200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Reading</a:t>
            </a:r>
            <a:endParaRPr sz="2200">
              <a:latin typeface="Happy Monkey"/>
              <a:ea typeface="Happy Monkey"/>
              <a:cs typeface="Happy Monkey"/>
              <a:sym typeface="Happy Monkey"/>
            </a:endParaRPr>
          </a:p>
          <a:p>
            <a:pPr marL="685800" marR="0" lvl="1" indent="-1397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Happy Monkey"/>
              <a:buChar char="•"/>
            </a:pPr>
            <a:r>
              <a:rPr lang="en-US" sz="2200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Independent or with an adult</a:t>
            </a:r>
            <a:endParaRPr sz="2200">
              <a:latin typeface="Happy Monkey"/>
              <a:ea typeface="Happy Monkey"/>
              <a:cs typeface="Happy Monkey"/>
              <a:sym typeface="Happy Monkey"/>
            </a:endParaRPr>
          </a:p>
          <a:p>
            <a:pPr marL="685800" marR="0" lvl="1" indent="-1397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Happy Monkey"/>
              <a:buChar char="•"/>
            </a:pPr>
            <a:r>
              <a:rPr lang="en-US" sz="2200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15 to 20 minutes every night</a:t>
            </a:r>
            <a:endParaRPr sz="2200">
              <a:latin typeface="Happy Monkey"/>
              <a:ea typeface="Happy Monkey"/>
              <a:cs typeface="Happy Monkey"/>
              <a:sym typeface="Happy Monkey"/>
            </a:endParaRPr>
          </a:p>
          <a:p>
            <a:pPr marL="228600" marR="0" lvl="0" indent="-1397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Happy Monkey"/>
              <a:buChar char="•"/>
            </a:pPr>
            <a:r>
              <a:rPr lang="en-US" sz="2200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Math</a:t>
            </a:r>
            <a:endParaRPr sz="2200">
              <a:latin typeface="Happy Monkey"/>
              <a:ea typeface="Happy Monkey"/>
              <a:cs typeface="Happy Monkey"/>
              <a:sym typeface="Happy Monkey"/>
            </a:endParaRPr>
          </a:p>
          <a:p>
            <a:pPr marL="685800" marR="0" lvl="1" indent="-1397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Happy Monkey"/>
              <a:buChar char="•"/>
            </a:pPr>
            <a:r>
              <a:rPr lang="en-US" sz="2200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Basic fact </a:t>
            </a:r>
            <a:r>
              <a:rPr lang="en-US" sz="2200">
                <a:latin typeface="Happy Monkey"/>
                <a:ea typeface="Happy Monkey"/>
                <a:cs typeface="Happy Monkey"/>
                <a:sym typeface="Happy Monkey"/>
              </a:rPr>
              <a:t>practice</a:t>
            </a:r>
            <a:endParaRPr sz="2200">
              <a:latin typeface="Happy Monkey"/>
              <a:ea typeface="Happy Monkey"/>
              <a:cs typeface="Happy Monkey"/>
              <a:sym typeface="Happy Monkey"/>
            </a:endParaRPr>
          </a:p>
          <a:p>
            <a:pPr marL="685800" marR="0" lvl="1" indent="-1397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Happy Monkey"/>
              <a:buChar char="•"/>
            </a:pPr>
            <a:r>
              <a:rPr lang="en-US" sz="2200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Dreambox</a:t>
            </a:r>
            <a:endParaRPr sz="2200" i="0" u="none" strike="noStrike" cap="none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685800" marR="0" lvl="1" indent="-1397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Happy Monkey"/>
              <a:buChar char="•"/>
            </a:pPr>
            <a:r>
              <a:rPr lang="en-US" sz="2200">
                <a:latin typeface="Happy Monkey"/>
                <a:ea typeface="Happy Monkey"/>
                <a:cs typeface="Happy Monkey"/>
                <a:sym typeface="Happy Monkey"/>
              </a:rPr>
              <a:t>Follow-up Practice</a:t>
            </a:r>
            <a:endParaRPr sz="2200"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5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Impact"/>
              <a:buNone/>
            </a:pPr>
            <a:r>
              <a:rPr lang="en-US" sz="6600"/>
              <a:t>DAILY</a:t>
            </a:r>
            <a:r>
              <a:rPr lang="en-US" sz="6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FOLDERS</a:t>
            </a:r>
            <a:endParaRPr sz="66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32" name="Google Shape;332;p35"/>
          <p:cNvSpPr txBox="1">
            <a:spLocks noGrp="1"/>
          </p:cNvSpPr>
          <p:nvPr>
            <p:ph type="body" idx="1"/>
          </p:nvPr>
        </p:nvSpPr>
        <p:spPr>
          <a:xfrm>
            <a:off x="304800" y="2073499"/>
            <a:ext cx="10394700" cy="27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marL="685800" marR="0" lvl="1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appy Monkey"/>
              <a:buChar char="•"/>
            </a:pPr>
            <a:r>
              <a:rPr lang="en-US" sz="2400">
                <a:latin typeface="Happy Monkey"/>
                <a:ea typeface="Happy Monkey"/>
                <a:cs typeface="Happy Monkey"/>
                <a:sym typeface="Happy Monkey"/>
              </a:rPr>
              <a:t>Folders are sent home </a:t>
            </a:r>
            <a:r>
              <a:rPr lang="en-US" sz="2400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every </a:t>
            </a:r>
            <a:r>
              <a:rPr lang="en-US" sz="2400">
                <a:latin typeface="Happy Monkey"/>
                <a:ea typeface="Happy Monkey"/>
                <a:cs typeface="Happy Monkey"/>
                <a:sym typeface="Happy Monkey"/>
              </a:rPr>
              <a:t>day.  Please </a:t>
            </a:r>
            <a:r>
              <a:rPr lang="en-US" sz="2400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r</a:t>
            </a:r>
            <a:r>
              <a:rPr lang="en-US" sz="2400">
                <a:latin typeface="Happy Monkey"/>
                <a:ea typeface="Happy Monkey"/>
                <a:cs typeface="Happy Monkey"/>
                <a:sym typeface="Happy Monkey"/>
              </a:rPr>
              <a:t>emove papers and return the next school day.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marL="685800" lvl="1" indent="-152400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appy Monkey"/>
              <a:buChar char="•"/>
            </a:pPr>
            <a:r>
              <a:rPr lang="en-US" sz="2400">
                <a:latin typeface="Happy Monkey"/>
                <a:ea typeface="Happy Monkey"/>
                <a:cs typeface="Happy Monkey"/>
                <a:sym typeface="Happy Monkey"/>
              </a:rPr>
              <a:t>Folder includes school and community information.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marL="685800" marR="0" lvl="1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appy Monkey"/>
              <a:buChar char="•"/>
            </a:pPr>
            <a:r>
              <a:rPr lang="en-US" sz="2400">
                <a:latin typeface="Happy Monkey"/>
                <a:ea typeface="Happy Monkey"/>
                <a:cs typeface="Happy Monkey"/>
                <a:sym typeface="Happy Monkey"/>
              </a:rPr>
              <a:t>Return homework in the folder by Friday each week.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marL="685800" marR="0" lvl="1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appy Monkey"/>
              <a:buChar char="•"/>
            </a:pPr>
            <a:r>
              <a:rPr lang="en-US" sz="2400">
                <a:latin typeface="Happy Monkey"/>
                <a:ea typeface="Happy Monkey"/>
                <a:cs typeface="Happy Monkey"/>
                <a:sym typeface="Happy Monkey"/>
              </a:rPr>
              <a:t>A volunteer sign up sheet will be coming home shortly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marL="6858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appy Monkey"/>
                <a:ea typeface="Happy Monkey"/>
                <a:cs typeface="Happy Monkey"/>
                <a:sym typeface="Happy Monkey"/>
              </a:rPr>
              <a:t> in folders.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marL="685800" marR="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marL="228600" marR="0" lvl="0" indent="-25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endParaRPr sz="2400" i="0" u="none" strike="noStrike" cap="none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333" name="Google Shape;333;p35" descr="mage result for yellow fold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8925">
            <a:off x="9277525" y="2744321"/>
            <a:ext cx="1935391" cy="2509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6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Impact"/>
              <a:buNone/>
            </a:pPr>
            <a:r>
              <a:rPr lang="en-US" sz="6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DISMISSAL PROCEDURES</a:t>
            </a:r>
            <a:endParaRPr sz="66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40" name="Google Shape;340;p36"/>
          <p:cNvSpPr txBox="1">
            <a:spLocks noGrp="1"/>
          </p:cNvSpPr>
          <p:nvPr>
            <p:ph type="body" idx="1"/>
          </p:nvPr>
        </p:nvSpPr>
        <p:spPr>
          <a:xfrm>
            <a:off x="685801" y="1865780"/>
            <a:ext cx="10753164" cy="267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r>
              <a:rPr lang="en-US" sz="2400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School policy dictates your child will follow his or her normal routine, unless his or her teacher receives </a:t>
            </a:r>
            <a:r>
              <a:rPr lang="en-US" sz="2400" b="1" i="0" u="sng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written</a:t>
            </a:r>
            <a:r>
              <a:rPr lang="en-US" sz="2400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 notification of the dismissal change.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marL="228600" marR="0" lvl="0" indent="-152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appy Monkey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 If meeting a walker, please meet the teachers under the tree</a:t>
            </a:r>
            <a:r>
              <a:rPr lang="en-US" sz="2400">
                <a:latin typeface="Happy Monkey"/>
                <a:ea typeface="Happy Monkey"/>
                <a:cs typeface="Happy Monkey"/>
                <a:sym typeface="Happy Monkey"/>
              </a:rPr>
              <a:t> with the bench</a:t>
            </a:r>
            <a:r>
              <a:rPr lang="en-US" sz="2400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 and check in with the teachers before leaving with your child. 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341" name="Google Shape;341;p36" descr="chool Bus Sid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3047" y="4307542"/>
            <a:ext cx="2537589" cy="1179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7"/>
          <p:cNvPicPr preferRelativeResize="0"/>
          <p:nvPr/>
        </p:nvPicPr>
        <p:blipFill rotWithShape="1">
          <a:blip r:embed="rId3">
            <a:alphaModFix/>
          </a:blip>
          <a:srcRect l="8511" t="17747" r="5318" b="41297"/>
          <a:stretch/>
        </p:blipFill>
        <p:spPr>
          <a:xfrm>
            <a:off x="1981197" y="1502350"/>
            <a:ext cx="82296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7"/>
          <p:cNvSpPr txBox="1"/>
          <p:nvPr/>
        </p:nvSpPr>
        <p:spPr>
          <a:xfrm>
            <a:off x="1189350" y="4572000"/>
            <a:ext cx="86343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Impact"/>
                <a:ea typeface="Impact"/>
                <a:cs typeface="Impact"/>
                <a:sym typeface="Impact"/>
              </a:rPr>
              <a:t>Please complete the evaluation form.</a:t>
            </a:r>
            <a:endParaRPr sz="36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>
            <a:spLocks noGrp="1"/>
          </p:cNvSpPr>
          <p:nvPr>
            <p:ph type="title"/>
          </p:nvPr>
        </p:nvSpPr>
        <p:spPr>
          <a:xfrm>
            <a:off x="685800" y="335226"/>
            <a:ext cx="10396800" cy="11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MEET THE TEACHERS!</a:t>
            </a:r>
            <a:endParaRPr sz="54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857400" y="3252550"/>
            <a:ext cx="1517100" cy="11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Mrs. </a:t>
            </a:r>
            <a:r>
              <a:rPr lang="en-US" sz="1800" u="sng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Anderson</a:t>
            </a:r>
            <a:endParaRPr sz="1800" b="0" i="0" u="sng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Classroom teacher</a:t>
            </a: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2847025" y="3254400"/>
            <a:ext cx="1517100" cy="9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Mrs. Ashmore</a:t>
            </a:r>
            <a:endParaRPr sz="1800" u="sng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Classroom teacher</a:t>
            </a: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4503300" y="3254400"/>
            <a:ext cx="1343100" cy="8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Mrs. Bae</a:t>
            </a:r>
            <a:endParaRPr sz="1800" u="sng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Classroom teacher</a:t>
            </a: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4597042" y="5877254"/>
            <a:ext cx="1828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6229375" y="3237700"/>
            <a:ext cx="1343100" cy="9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Mrs. Brogan</a:t>
            </a:r>
            <a:endParaRPr sz="1800" u="sng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Classroom teacher</a:t>
            </a: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65" name="Google Shape;165;p20"/>
          <p:cNvPicPr preferRelativeResize="0"/>
          <p:nvPr/>
        </p:nvPicPr>
        <p:blipFill rotWithShape="1">
          <a:blip r:embed="rId3">
            <a:alphaModFix/>
          </a:blip>
          <a:srcRect b="4203"/>
          <a:stretch/>
        </p:blipFill>
        <p:spPr>
          <a:xfrm>
            <a:off x="4580625" y="1313051"/>
            <a:ext cx="1190150" cy="170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 descr="../../../../../Desktop/20258318_10210096221347409_1399465230652130161_n.jpg"/>
          <p:cNvPicPr preferRelativeResize="0"/>
          <p:nvPr/>
        </p:nvPicPr>
        <p:blipFill rotWithShape="1">
          <a:blip r:embed="rId4">
            <a:alphaModFix/>
          </a:blip>
          <a:srcRect l="21244" t="14825" r="54020" b="48045"/>
          <a:stretch/>
        </p:blipFill>
        <p:spPr>
          <a:xfrm>
            <a:off x="2995725" y="1330686"/>
            <a:ext cx="1126298" cy="170875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 txBox="1"/>
          <p:nvPr/>
        </p:nvSpPr>
        <p:spPr>
          <a:xfrm>
            <a:off x="7954375" y="3157200"/>
            <a:ext cx="1343100" cy="1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latin typeface="Impact"/>
                <a:ea typeface="Impact"/>
                <a:cs typeface="Impact"/>
                <a:sym typeface="Impact"/>
              </a:rPr>
              <a:t>Ms. Johnson</a:t>
            </a:r>
            <a:endParaRPr sz="1800" u="sng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Impact"/>
                <a:ea typeface="Impact"/>
                <a:cs typeface="Impact"/>
                <a:sym typeface="Impact"/>
              </a:rPr>
              <a:t>Classroom Teacher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7570825" y="4986375"/>
            <a:ext cx="16059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latin typeface="Impact"/>
                <a:ea typeface="Impact"/>
                <a:cs typeface="Impact"/>
                <a:sym typeface="Impact"/>
              </a:rPr>
              <a:t>Mrs. Sharkey</a:t>
            </a:r>
            <a:endParaRPr sz="1800" u="sng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Impact"/>
                <a:ea typeface="Impact"/>
                <a:cs typeface="Impact"/>
                <a:sym typeface="Impact"/>
              </a:rPr>
              <a:t>Paraeducator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69" name="Google Shape;169;p20"/>
          <p:cNvPicPr preferRelativeResize="0"/>
          <p:nvPr/>
        </p:nvPicPr>
        <p:blipFill rotWithShape="1">
          <a:blip r:embed="rId5">
            <a:alphaModFix/>
          </a:blip>
          <a:srcRect t="12648"/>
          <a:stretch/>
        </p:blipFill>
        <p:spPr>
          <a:xfrm>
            <a:off x="7954275" y="1330675"/>
            <a:ext cx="1343100" cy="167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52625" y="4370043"/>
            <a:ext cx="1419801" cy="145127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0"/>
          <p:cNvSpPr txBox="1"/>
          <p:nvPr/>
        </p:nvSpPr>
        <p:spPr>
          <a:xfrm>
            <a:off x="10056550" y="3254400"/>
            <a:ext cx="1419900" cy="1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latin typeface="Impact"/>
                <a:ea typeface="Impact"/>
                <a:cs typeface="Impact"/>
                <a:sym typeface="Impact"/>
              </a:rPr>
              <a:t>Mrs. Dorsey</a:t>
            </a:r>
            <a:endParaRPr sz="1800" u="sng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Impact"/>
                <a:ea typeface="Impact"/>
                <a:cs typeface="Impact"/>
                <a:sym typeface="Impact"/>
              </a:rPr>
              <a:t>Special Educator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72" name="Google Shape;172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29386" y="1330675"/>
            <a:ext cx="1266289" cy="167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 txBox="1"/>
          <p:nvPr/>
        </p:nvSpPr>
        <p:spPr>
          <a:xfrm>
            <a:off x="3855225" y="4991475"/>
            <a:ext cx="16059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latin typeface="Impact"/>
                <a:ea typeface="Impact"/>
                <a:cs typeface="Impact"/>
                <a:sym typeface="Impact"/>
              </a:rPr>
              <a:t>Mr. Clark</a:t>
            </a:r>
            <a:endParaRPr sz="1800" u="sng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Impact"/>
                <a:ea typeface="Impact"/>
                <a:cs typeface="Impact"/>
                <a:sym typeface="Impact"/>
              </a:rPr>
              <a:t>Math Teacher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74" name="Google Shape;174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81200" y="1321139"/>
            <a:ext cx="1419900" cy="1836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48700" y="4483550"/>
            <a:ext cx="1419800" cy="125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06000" y="1478171"/>
            <a:ext cx="1419898" cy="1660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Impact"/>
              <a:buNone/>
            </a:pPr>
            <a:r>
              <a:rPr lang="en-US" sz="6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CLASS DOJO</a:t>
            </a:r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body" idx="4294967295"/>
          </p:nvPr>
        </p:nvSpPr>
        <p:spPr>
          <a:xfrm>
            <a:off x="685800" y="1775850"/>
            <a:ext cx="5959500" cy="3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appy Monkey"/>
              <a:buChar char="•"/>
            </a:pPr>
            <a:r>
              <a:rPr lang="en-US" sz="2400">
                <a:latin typeface="Happy Monkey"/>
                <a:ea typeface="Happy Monkey"/>
                <a:cs typeface="Happy Monkey"/>
                <a:sym typeface="Happy Monkey"/>
              </a:rPr>
              <a:t>We’ll build a positive culture where students are engaged, encouraged, and love learning!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marL="45720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appy Monkey"/>
              <a:buChar char="•"/>
            </a:pPr>
            <a:r>
              <a:rPr lang="en-US" sz="2400">
                <a:latin typeface="Happy Monkey"/>
                <a:ea typeface="Happy Monkey"/>
                <a:cs typeface="Happy Monkey"/>
                <a:sym typeface="Happy Monkey"/>
              </a:rPr>
              <a:t>Families are part of our classroom community, seeing what we are learning.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marL="22860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48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1175" y="1019626"/>
            <a:ext cx="2285413" cy="373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30375" y="963750"/>
            <a:ext cx="2061197" cy="356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>
            <a:spLocks noGrp="1"/>
          </p:cNvSpPr>
          <p:nvPr>
            <p:ph type="title"/>
          </p:nvPr>
        </p:nvSpPr>
        <p:spPr>
          <a:xfrm>
            <a:off x="544207" y="255529"/>
            <a:ext cx="10731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Impact"/>
              <a:buNone/>
            </a:pPr>
            <a:r>
              <a:rPr lang="en-US" sz="6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A TYPICAL FIRST GRADER’S DAY…</a:t>
            </a:r>
            <a:endParaRPr sz="66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1" name="Google Shape;191;p22"/>
          <p:cNvSpPr txBox="1">
            <a:spLocks noGrp="1"/>
          </p:cNvSpPr>
          <p:nvPr>
            <p:ph type="body" idx="1"/>
          </p:nvPr>
        </p:nvSpPr>
        <p:spPr>
          <a:xfrm>
            <a:off x="685800" y="1220550"/>
            <a:ext cx="10447800" cy="44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appy Monkey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Arrival/Breakfast 8:40-9:00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marL="228600" marR="0" lvl="0" indent="-152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appy Monkey"/>
              <a:buChar char="•"/>
            </a:pPr>
            <a:r>
              <a:rPr lang="en-US" sz="2400">
                <a:latin typeface="Happy Monkey"/>
                <a:ea typeface="Happy Monkey"/>
                <a:cs typeface="Happy Monkey"/>
                <a:sym typeface="Happy Monkey"/>
              </a:rPr>
              <a:t>Class Circle 9-9:15</a:t>
            </a:r>
            <a:endParaRPr sz="2400" i="0" u="none" strike="noStrike" cap="none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228600" marR="0" lvl="0" indent="-152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appy Monkey"/>
              <a:buChar char="•"/>
            </a:pPr>
            <a:r>
              <a:rPr lang="en-US" sz="2400">
                <a:latin typeface="Happy Monkey"/>
                <a:ea typeface="Happy Monkey"/>
                <a:cs typeface="Happy Monkey"/>
                <a:sym typeface="Happy Monkey"/>
              </a:rPr>
              <a:t>ELA 9:15-11:15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marL="228600" marR="0" lvl="0" indent="-152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appy Monkey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Lunch 11:</a:t>
            </a:r>
            <a:r>
              <a:rPr lang="en-US" sz="2400">
                <a:latin typeface="Happy Monkey"/>
                <a:ea typeface="Happy Monkey"/>
                <a:cs typeface="Happy Monkey"/>
                <a:sym typeface="Happy Monkey"/>
              </a:rPr>
              <a:t>15</a:t>
            </a:r>
            <a:r>
              <a:rPr lang="en-US" sz="2400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-11:</a:t>
            </a:r>
            <a:r>
              <a:rPr lang="en-US" sz="2400">
                <a:latin typeface="Happy Monkey"/>
                <a:ea typeface="Happy Monkey"/>
                <a:cs typeface="Happy Monkey"/>
                <a:sym typeface="Happy Monkey"/>
              </a:rPr>
              <a:t>45</a:t>
            </a:r>
            <a:r>
              <a:rPr lang="en-US" sz="2400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marL="228600" marR="0" lvl="0" indent="-152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appy Monkey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Recess 11:</a:t>
            </a:r>
            <a:r>
              <a:rPr lang="en-US" sz="2400">
                <a:latin typeface="Happy Monkey"/>
                <a:ea typeface="Happy Monkey"/>
                <a:cs typeface="Happy Monkey"/>
                <a:sym typeface="Happy Monkey"/>
              </a:rPr>
              <a:t>45</a:t>
            </a:r>
            <a:r>
              <a:rPr lang="en-US" sz="2400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-12:</a:t>
            </a:r>
            <a:r>
              <a:rPr lang="en-US" sz="2400">
                <a:latin typeface="Happy Monkey"/>
                <a:ea typeface="Happy Monkey"/>
                <a:cs typeface="Happy Monkey"/>
                <a:sym typeface="Happy Monkey"/>
              </a:rPr>
              <a:t>15</a:t>
            </a:r>
            <a:r>
              <a:rPr lang="en-US" sz="2400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endParaRPr sz="2400" i="0" u="none" strike="noStrike" cap="none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228600" marR="0" lvl="0" indent="-152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appy Monkey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Math 12:</a:t>
            </a:r>
            <a:r>
              <a:rPr lang="en-US" sz="2400">
                <a:latin typeface="Happy Monkey"/>
                <a:ea typeface="Happy Monkey"/>
                <a:cs typeface="Happy Monkey"/>
                <a:sym typeface="Happy Monkey"/>
              </a:rPr>
              <a:t>15</a:t>
            </a:r>
            <a:r>
              <a:rPr lang="en-US" sz="2400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-1:</a:t>
            </a:r>
            <a:r>
              <a:rPr lang="en-US" sz="2400">
                <a:latin typeface="Happy Monkey"/>
                <a:ea typeface="Happy Monkey"/>
                <a:cs typeface="Happy Monkey"/>
                <a:sym typeface="Happy Monkey"/>
              </a:rPr>
              <a:t>30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marL="228600" marR="0" lvl="0" indent="-152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appy Monkey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Content (Science, Social Studies, Health) </a:t>
            </a:r>
            <a:r>
              <a:rPr lang="en-US" sz="2400">
                <a:latin typeface="Happy Monkey"/>
                <a:ea typeface="Happy Monkey"/>
                <a:cs typeface="Happy Monkey"/>
                <a:sym typeface="Happy Monkey"/>
              </a:rPr>
              <a:t>1:30-2:15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marL="228600" marR="0" lvl="0" indent="-152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appy Monkey"/>
              <a:buChar char="•"/>
            </a:pPr>
            <a:r>
              <a:rPr lang="en-US" sz="2400">
                <a:latin typeface="Happy Monkey"/>
                <a:ea typeface="Happy Monkey"/>
                <a:cs typeface="Happy Monkey"/>
                <a:sym typeface="Happy Monkey"/>
              </a:rPr>
              <a:t>Related Arts</a:t>
            </a:r>
            <a:r>
              <a:rPr lang="en-US" sz="2400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r>
              <a:rPr lang="en-US" sz="2400">
                <a:latin typeface="Happy Monkey"/>
                <a:ea typeface="Happy Monkey"/>
                <a:cs typeface="Happy Monkey"/>
                <a:sym typeface="Happy Monkey"/>
              </a:rPr>
              <a:t>2:15-3:15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marL="228600" marR="0" lvl="0" indent="-152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appy Monkey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Dismissal 3:25</a:t>
            </a:r>
            <a:endParaRPr sz="2400" i="0" u="none" strike="noStrike" cap="none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/>
          <p:nvPr/>
        </p:nvSpPr>
        <p:spPr>
          <a:xfrm>
            <a:off x="138450" y="792650"/>
            <a:ext cx="8870700" cy="4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rgbClr val="595959"/>
              </a:solidFill>
            </a:endParaRPr>
          </a:p>
        </p:txBody>
      </p:sp>
      <p:sp>
        <p:nvSpPr>
          <p:cNvPr id="198" name="Google Shape;198;p23"/>
          <p:cNvSpPr txBox="1"/>
          <p:nvPr/>
        </p:nvSpPr>
        <p:spPr>
          <a:xfrm>
            <a:off x="508859" y="216150"/>
            <a:ext cx="10722000" cy="68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rgbClr val="009BB0"/>
                </a:solidFill>
                <a:latin typeface="Calibri"/>
                <a:ea typeface="Calibri"/>
                <a:cs typeface="Calibri"/>
                <a:sym typeface="Calibri"/>
              </a:rPr>
              <a:t>Being A Reader</a:t>
            </a:r>
            <a:endParaRPr sz="3600" b="1" u="sng">
              <a:solidFill>
                <a:srgbClr val="009B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3"/>
          <p:cNvSpPr txBox="1"/>
          <p:nvPr/>
        </p:nvSpPr>
        <p:spPr>
          <a:xfrm>
            <a:off x="290850" y="1003658"/>
            <a:ext cx="11162400" cy="46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rgbClr val="595959"/>
              </a:solidFill>
            </a:endParaRPr>
          </a:p>
        </p:txBody>
      </p:sp>
      <p:pic>
        <p:nvPicPr>
          <p:cNvPr id="200" name="Google Shape;20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13553" y="2149472"/>
            <a:ext cx="3230116" cy="3132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8731" y="2100648"/>
            <a:ext cx="3103085" cy="211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8372" y="2100647"/>
            <a:ext cx="3132531" cy="315794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3"/>
          <p:cNvSpPr/>
          <p:nvPr/>
        </p:nvSpPr>
        <p:spPr>
          <a:xfrm>
            <a:off x="662346" y="1200886"/>
            <a:ext cx="3132600" cy="899700"/>
          </a:xfrm>
          <a:prstGeom prst="rect">
            <a:avLst/>
          </a:prstGeom>
          <a:solidFill>
            <a:srgbClr val="009BB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Whole Class Instruction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3"/>
          <p:cNvSpPr/>
          <p:nvPr/>
        </p:nvSpPr>
        <p:spPr>
          <a:xfrm>
            <a:off x="4219286" y="1200886"/>
            <a:ext cx="3132600" cy="899700"/>
          </a:xfrm>
          <a:prstGeom prst="rect">
            <a:avLst/>
          </a:prstGeom>
          <a:solidFill>
            <a:srgbClr val="FFAB4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Small Group Instruction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3"/>
          <p:cNvSpPr/>
          <p:nvPr/>
        </p:nvSpPr>
        <p:spPr>
          <a:xfrm>
            <a:off x="7878372" y="1200886"/>
            <a:ext cx="3132600" cy="899700"/>
          </a:xfrm>
          <a:prstGeom prst="rect">
            <a:avLst/>
          </a:prstGeom>
          <a:solidFill>
            <a:srgbClr val="A64D7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Handwriting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5125892" y="3013667"/>
            <a:ext cx="1361285" cy="3128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/>
          <p:nvPr/>
        </p:nvSpPr>
        <p:spPr>
          <a:xfrm>
            <a:off x="381411" y="0"/>
            <a:ext cx="108111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rgbClr val="009BB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Being A Writer</a:t>
            </a:r>
            <a:endParaRPr sz="3600" b="1" u="sng">
              <a:solidFill>
                <a:srgbClr val="009BB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4"/>
          <p:cNvSpPr txBox="1"/>
          <p:nvPr/>
        </p:nvSpPr>
        <p:spPr>
          <a:xfrm>
            <a:off x="52375" y="674576"/>
            <a:ext cx="11470800" cy="48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595959"/>
              </a:solidFill>
            </a:endParaRPr>
          </a:p>
        </p:txBody>
      </p:sp>
      <p:sp>
        <p:nvSpPr>
          <p:cNvPr id="214" name="Google Shape;214;p24"/>
          <p:cNvSpPr txBox="1"/>
          <p:nvPr/>
        </p:nvSpPr>
        <p:spPr>
          <a:xfrm>
            <a:off x="117497" y="1512731"/>
            <a:ext cx="113550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4"/>
          <p:cNvSpPr txBox="1"/>
          <p:nvPr/>
        </p:nvSpPr>
        <p:spPr>
          <a:xfrm>
            <a:off x="117497" y="757652"/>
            <a:ext cx="11355000" cy="755100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i="1">
                <a:solidFill>
                  <a:srgbClr val="FFFFFF"/>
                </a:solidFill>
              </a:rPr>
              <a:t>Students will explore writing using their knowledge of individual sounds to write words, build sentences, and begin to use punctuation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16" name="Google Shape;21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7175" y="2095100"/>
            <a:ext cx="2900525" cy="27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147483" y="2471514"/>
            <a:ext cx="3302454" cy="290051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4"/>
          <p:cNvSpPr/>
          <p:nvPr/>
        </p:nvSpPr>
        <p:spPr>
          <a:xfrm>
            <a:off x="53485" y="1593342"/>
            <a:ext cx="2900400" cy="674400"/>
          </a:xfrm>
          <a:prstGeom prst="rect">
            <a:avLst/>
          </a:prstGeom>
          <a:solidFill>
            <a:srgbClr val="674EA7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Build Social Skills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4"/>
          <p:cNvSpPr/>
          <p:nvPr/>
        </p:nvSpPr>
        <p:spPr>
          <a:xfrm>
            <a:off x="4447238" y="4817899"/>
            <a:ext cx="2900400" cy="755100"/>
          </a:xfrm>
          <a:prstGeom prst="rect">
            <a:avLst/>
          </a:prstGeom>
          <a:solidFill>
            <a:srgbClr val="741B47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Write Original Pieces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4"/>
          <p:cNvSpPr/>
          <p:nvPr/>
        </p:nvSpPr>
        <p:spPr>
          <a:xfrm>
            <a:off x="8609221" y="1595915"/>
            <a:ext cx="2900400" cy="6744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Share and Discuss Work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24" descr="BAW_div_F.jpg"/>
          <p:cNvPicPr preferRelativeResize="0"/>
          <p:nvPr/>
        </p:nvPicPr>
        <p:blipFill rotWithShape="1">
          <a:blip r:embed="rId5">
            <a:alphaModFix/>
          </a:blip>
          <a:srcRect l="10138" r="31090"/>
          <a:stretch/>
        </p:blipFill>
        <p:spPr>
          <a:xfrm>
            <a:off x="8609221" y="2270546"/>
            <a:ext cx="2900518" cy="3302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Impact"/>
              <a:buNone/>
            </a:pPr>
            <a:r>
              <a:rPr lang="en-US" sz="6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LUNCH &amp; RECESS</a:t>
            </a:r>
            <a:endParaRPr sz="66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8" name="Google Shape;228;p25"/>
          <p:cNvSpPr txBox="1"/>
          <p:nvPr/>
        </p:nvSpPr>
        <p:spPr>
          <a:xfrm>
            <a:off x="7260425" y="2037571"/>
            <a:ext cx="4579032" cy="1833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80"/>
              <a:buFont typeface="Arial"/>
              <a:buNone/>
            </a:pPr>
            <a:r>
              <a:rPr lang="en-US" sz="2400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Recess: 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marL="228600" marR="0" lvl="0" indent="-152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appy Monkey"/>
              <a:buChar char="•"/>
            </a:pPr>
            <a:r>
              <a:rPr lang="en-US" sz="2400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Dress your child for the weather!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marL="228600" marR="0" lvl="0" indent="-152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appy Monkey"/>
              <a:buChar char="•"/>
            </a:pPr>
            <a:r>
              <a:rPr lang="en-US" sz="2400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Label your child’s belongings.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229" name="Google Shape;229;p25"/>
          <p:cNvSpPr txBox="1"/>
          <p:nvPr/>
        </p:nvSpPr>
        <p:spPr>
          <a:xfrm>
            <a:off x="609137" y="2004992"/>
            <a:ext cx="6078533" cy="380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80"/>
              <a:buFont typeface="Arial"/>
              <a:buNone/>
            </a:pPr>
            <a:r>
              <a:rPr lang="en-US" sz="2400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Lunch: 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marL="228600" marR="0" lvl="0" indent="-152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appy Monkey"/>
              <a:buChar char="•"/>
            </a:pPr>
            <a:r>
              <a:rPr lang="en-US" sz="2400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PLES </a:t>
            </a:r>
            <a:r>
              <a:rPr lang="en-US" sz="2400" u="sng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cannot</a:t>
            </a:r>
            <a:r>
              <a:rPr lang="en-US" sz="2400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 lend money for lunch according to the Food Services policy. 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marL="228600" marR="0" lvl="0" indent="-152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appy Monkey"/>
              <a:buChar char="•"/>
            </a:pPr>
            <a:r>
              <a:rPr lang="en-US" sz="2400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Salad bar! 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marL="228600" marR="0" lvl="0" indent="-152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appy Monkey"/>
              <a:buChar char="•"/>
            </a:pPr>
            <a:r>
              <a:rPr lang="en-US" sz="2400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Please help your child learn his or her PIN NUMBER.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230" name="Google Shape;230;p25" descr="unch Tr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993818" y="4907873"/>
            <a:ext cx="1948070" cy="1000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5" descr="hildren on a Teeter Totter Clip 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7859" y="4158001"/>
            <a:ext cx="1669774" cy="1369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6"/>
          <p:cNvSpPr txBox="1">
            <a:spLocks noGrp="1"/>
          </p:cNvSpPr>
          <p:nvPr>
            <p:ph type="title"/>
          </p:nvPr>
        </p:nvSpPr>
        <p:spPr>
          <a:xfrm>
            <a:off x="637559" y="56860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Impact"/>
              <a:buNone/>
            </a:pPr>
            <a:r>
              <a:rPr lang="en-US" sz="6600" b="0" i="0" u="none" strike="noStrike" cap="none">
                <a:solidFill>
                  <a:srgbClr val="C00000"/>
                </a:solidFill>
                <a:latin typeface="Impact"/>
                <a:ea typeface="Impact"/>
                <a:cs typeface="Impact"/>
                <a:sym typeface="Impact"/>
              </a:rPr>
              <a:t>MAJOR MATH CONCEPTS</a:t>
            </a:r>
            <a:endParaRPr sz="6600" b="0" i="0" u="none" strike="noStrike" cap="none">
              <a:solidFill>
                <a:srgbClr val="C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8" name="Google Shape;238;p26"/>
          <p:cNvSpPr txBox="1">
            <a:spLocks noGrp="1"/>
          </p:cNvSpPr>
          <p:nvPr>
            <p:ph type="body" idx="4294967295"/>
          </p:nvPr>
        </p:nvSpPr>
        <p:spPr>
          <a:xfrm>
            <a:off x="1063201" y="1738575"/>
            <a:ext cx="7058400" cy="3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400"/>
              <a:buFont typeface="Happy Monkey"/>
              <a:buChar char="•"/>
            </a:pPr>
            <a:r>
              <a:rPr lang="en-US" sz="3400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Number Concepts  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marL="228600" marR="0" lvl="0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400"/>
              <a:buFont typeface="Happy Monkey"/>
              <a:buChar char="•"/>
            </a:pPr>
            <a:r>
              <a:rPr lang="en-US" sz="3400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Numbers and Operations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marL="228600" marR="0" lvl="0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400"/>
              <a:buFont typeface="Happy Monkey"/>
              <a:buChar char="•"/>
            </a:pPr>
            <a:r>
              <a:rPr lang="en-US" sz="3400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Time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marL="228600" marR="0" lvl="0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400"/>
              <a:buFont typeface="Happy Monkey"/>
              <a:buChar char="•"/>
            </a:pPr>
            <a:r>
              <a:rPr lang="en-US" sz="3400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Measurement and Data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marL="228600" marR="0" lvl="0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400"/>
              <a:buFont typeface="Happy Monkey"/>
              <a:buChar char="•"/>
            </a:pPr>
            <a:r>
              <a:rPr lang="en-US" sz="3400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Geometry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239" name="Google Shape;23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0161" y="2470641"/>
            <a:ext cx="939681" cy="835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8269" y="4563035"/>
            <a:ext cx="969116" cy="90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03213" y="1605596"/>
            <a:ext cx="985566" cy="943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15874" y="3177658"/>
            <a:ext cx="1022091" cy="900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64039" y="3838610"/>
            <a:ext cx="985566" cy="843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"/>
          <p:cNvSpPr txBox="1">
            <a:spLocks noGrp="1"/>
          </p:cNvSpPr>
          <p:nvPr>
            <p:ph type="title"/>
          </p:nvPr>
        </p:nvSpPr>
        <p:spPr>
          <a:xfrm>
            <a:off x="685801" y="455219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Impact"/>
              <a:buNone/>
            </a:pPr>
            <a:r>
              <a:rPr lang="en-US" sz="6600" b="0" i="0" u="none" strike="noStrike" cap="none">
                <a:solidFill>
                  <a:srgbClr val="C00000"/>
                </a:solidFill>
                <a:latin typeface="Impact"/>
                <a:ea typeface="Impact"/>
                <a:cs typeface="Impact"/>
                <a:sym typeface="Impact"/>
              </a:rPr>
              <a:t>BASIC FACTS</a:t>
            </a:r>
            <a:endParaRPr/>
          </a:p>
        </p:txBody>
      </p:sp>
      <p:sp>
        <p:nvSpPr>
          <p:cNvPr id="250" name="Google Shape;250;p27"/>
          <p:cNvSpPr txBox="1">
            <a:spLocks noGrp="1"/>
          </p:cNvSpPr>
          <p:nvPr>
            <p:ph type="body" idx="4294967295"/>
          </p:nvPr>
        </p:nvSpPr>
        <p:spPr>
          <a:xfrm>
            <a:off x="685800" y="1725025"/>
            <a:ext cx="90897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4384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Happy Monkey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Basic fact flash cards practiced nightly for 10 minutes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marL="1648206" marR="0" lvl="4" indent="-514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Happy Monkey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+/- 1 and 2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marL="1648206" marR="0" lvl="4" indent="-514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Happy Monkey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+/- Making ten and +/- 0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marL="1648206" marR="0" lvl="4" indent="-514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Happy Monkey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+/- Doubles/Halves</a:t>
            </a:r>
            <a:endParaRPr sz="2400" b="1" i="0" u="none" strike="noStrike" cap="none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1648206" marR="0" lvl="4" indent="-514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Happy Monkey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+/- 10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251" name="Google Shape;25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21113">
            <a:off x="9222376" y="1721015"/>
            <a:ext cx="2100949" cy="1743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in Event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535</Words>
  <Application>Microsoft Macintosh PowerPoint</Application>
  <PresentationFormat>Widescreen</PresentationFormat>
  <Paragraphs>147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Century Gothic</vt:lpstr>
      <vt:lpstr>Comfortaa</vt:lpstr>
      <vt:lpstr>Happy Monkey</vt:lpstr>
      <vt:lpstr>Impact</vt:lpstr>
      <vt:lpstr>Times New Roman</vt:lpstr>
      <vt:lpstr>Main Event</vt:lpstr>
      <vt:lpstr>BACK TO SCHOOL NIGHT 1ST GRADE</vt:lpstr>
      <vt:lpstr>MEET THE TEACHERS!</vt:lpstr>
      <vt:lpstr>CLASS DOJO</vt:lpstr>
      <vt:lpstr>A TYPICAL FIRST GRADER’S DAY…</vt:lpstr>
      <vt:lpstr>PowerPoint Presentation</vt:lpstr>
      <vt:lpstr>PowerPoint Presentation</vt:lpstr>
      <vt:lpstr>LUNCH &amp; RECESS</vt:lpstr>
      <vt:lpstr>MAJOR MATH CONCEPTS</vt:lpstr>
      <vt:lpstr>BASIC FACTS</vt:lpstr>
      <vt:lpstr>DREAMBOX ONLINE LEARNING</vt:lpstr>
      <vt:lpstr>SCIENCE UNITS</vt:lpstr>
      <vt:lpstr>SOCIAL STUDIES UNITS</vt:lpstr>
      <vt:lpstr>HEALTH UNITS</vt:lpstr>
      <vt:lpstr>WHERE CAN I GET MORE INFORMATION?</vt:lpstr>
      <vt:lpstr>GROWTH MINDSET</vt:lpstr>
      <vt:lpstr>HOMEWORK</vt:lpstr>
      <vt:lpstr>DAILY FOLDERS</vt:lpstr>
      <vt:lpstr>DISMISSAL PROCEDURES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 NIGHT 1ST GRADE</dc:title>
  <cp:lastModifiedBy>Carol A. Stevens</cp:lastModifiedBy>
  <cp:revision>1</cp:revision>
  <cp:lastPrinted>2019-09-20T15:36:35Z</cp:lastPrinted>
  <dcterms:modified xsi:type="dcterms:W3CDTF">2019-09-20T15:38:41Z</dcterms:modified>
</cp:coreProperties>
</file>