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handoutMasterIdLst>
    <p:handoutMasterId r:id="rId18"/>
  </p:handoutMasterIdLst>
  <p:sldIdLst>
    <p:sldId id="256" r:id="rId2"/>
    <p:sldId id="257" r:id="rId3"/>
    <p:sldId id="258" r:id="rId4"/>
    <p:sldId id="259" r:id="rId5"/>
    <p:sldId id="274" r:id="rId6"/>
    <p:sldId id="275" r:id="rId7"/>
    <p:sldId id="271" r:id="rId8"/>
    <p:sldId id="278" r:id="rId9"/>
    <p:sldId id="279" r:id="rId10"/>
    <p:sldId id="261" r:id="rId11"/>
    <p:sldId id="263" r:id="rId12"/>
    <p:sldId id="264" r:id="rId13"/>
    <p:sldId id="266" r:id="rId14"/>
    <p:sldId id="267" r:id="rId15"/>
    <p:sldId id="269" r:id="rId16"/>
    <p:sldId id="27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2" d="100"/>
          <a:sy n="92" d="100"/>
        </p:scale>
        <p:origin x="-816"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266BB9-5206-D145-A0B2-4EC63E58E73C}" type="datetimeFigureOut">
              <a:rPr lang="en-US" smtClean="0"/>
              <a:pPr/>
              <a:t>9/3/15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264BEF-11DE-F443-848A-AB1B3E979743}"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74BF542B-B139-FE4E-A6F9-1534B310612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BF542B-B139-FE4E-A6F9-1534B310612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BF542B-B139-FE4E-A6F9-1534B310612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74BF542B-B139-FE4E-A6F9-1534B310612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74BF542B-B139-FE4E-A6F9-1534B310612A}"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74BF542B-B139-FE4E-A6F9-1534B310612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74BF542B-B139-FE4E-A6F9-1534B310612A}"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BF542B-B139-FE4E-A6F9-1534B310612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BF542B-B139-FE4E-A6F9-1534B310612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BF542B-B139-FE4E-A6F9-1534B310612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AE693D37-4AD4-C14B-B068-3C6DCBADF55B}" type="datetimeFigureOut">
              <a:rPr lang="en-US" smtClean="0"/>
              <a:pPr/>
              <a:t>9/3/15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74BF542B-B139-FE4E-A6F9-1534B310612A}"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E693D37-4AD4-C14B-B068-3C6DCBADF55B}" type="datetimeFigureOut">
              <a:rPr lang="en-US" smtClean="0"/>
              <a:pPr/>
              <a:t>9/3/15</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4BF542B-B139-FE4E-A6F9-1534B310612A}"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Back to School Night</a:t>
            </a:r>
            <a:br>
              <a:rPr lang="en-US" dirty="0" smtClean="0"/>
            </a:br>
            <a:r>
              <a:rPr lang="en-US" dirty="0" smtClean="0"/>
              <a:t>5</a:t>
            </a:r>
            <a:r>
              <a:rPr lang="en-US" baseline="30000" dirty="0" smtClean="0"/>
              <a:t>th</a:t>
            </a:r>
            <a:r>
              <a:rPr lang="en-US" dirty="0" smtClean="0"/>
              <a:t> Grade 2015-2016</a:t>
            </a:r>
            <a:br>
              <a:rPr lang="en-US" dirty="0" smtClean="0"/>
            </a:br>
            <a:r>
              <a:rPr lang="en-US" dirty="0" smtClean="0"/>
              <a:t>Phelps Luck Elementary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p:txBody>
          <a:bodyPr/>
          <a:lstStyle/>
          <a:p>
            <a:r>
              <a:rPr lang="en-US" dirty="0" smtClean="0"/>
              <a:t>Student handbook in Agenda book</a:t>
            </a:r>
          </a:p>
          <a:p>
            <a:r>
              <a:rPr lang="en-US" dirty="0" smtClean="0"/>
              <a:t>Cell phone/electronics</a:t>
            </a:r>
          </a:p>
          <a:p>
            <a:r>
              <a:rPr lang="en-US" dirty="0" smtClean="0"/>
              <a:t>Birthday </a:t>
            </a:r>
            <a:r>
              <a:rPr lang="en-US" dirty="0" smtClean="0"/>
              <a:t>celebrations – no sweets allowed</a:t>
            </a:r>
          </a:p>
          <a:p>
            <a:r>
              <a:rPr lang="en-US" dirty="0" smtClean="0"/>
              <a:t>Thursday Folder Paperwork reviewed and folder returned the next school day</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lstStyle/>
          <a:p>
            <a:r>
              <a:rPr lang="en-US" dirty="0" smtClean="0"/>
              <a:t>Thursday </a:t>
            </a:r>
            <a:r>
              <a:rPr lang="en-US" dirty="0" smtClean="0"/>
              <a:t>Folders - weekly</a:t>
            </a:r>
          </a:p>
          <a:p>
            <a:r>
              <a:rPr lang="en-US" dirty="0" smtClean="0"/>
              <a:t>Agenda </a:t>
            </a:r>
            <a:r>
              <a:rPr lang="en-US" dirty="0" smtClean="0"/>
              <a:t>Book - daily</a:t>
            </a:r>
          </a:p>
          <a:p>
            <a:r>
              <a:rPr lang="en-US" dirty="0" smtClean="0"/>
              <a:t>Emails/Phone Calls</a:t>
            </a:r>
          </a:p>
          <a:p>
            <a:r>
              <a:rPr lang="en-US" dirty="0" smtClean="0"/>
              <a:t>Report Cards/Interims </a:t>
            </a:r>
          </a:p>
          <a:p>
            <a:r>
              <a:rPr lang="en-US" dirty="0" smtClean="0"/>
              <a:t>Student-led </a:t>
            </a:r>
            <a:r>
              <a:rPr lang="en-US" dirty="0" smtClean="0"/>
              <a:t>Conferences – Nov &amp; Feb</a:t>
            </a:r>
          </a:p>
          <a:p>
            <a:r>
              <a:rPr lang="en-US" dirty="0" smtClean="0"/>
              <a:t>Canvas </a:t>
            </a:r>
            <a:r>
              <a:rPr lang="en-US" dirty="0" smtClean="0"/>
              <a:t>page – more info to come</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dirty="0" smtClean="0"/>
              <a:t>Reading</a:t>
            </a:r>
          </a:p>
          <a:p>
            <a:pPr lvl="1"/>
            <a:r>
              <a:rPr lang="en-US" dirty="0" smtClean="0"/>
              <a:t> Read 20 minutes or more nightly</a:t>
            </a:r>
          </a:p>
          <a:p>
            <a:r>
              <a:rPr lang="en-US" dirty="0" smtClean="0"/>
              <a:t>Vocabulary – integrated in language arts  </a:t>
            </a:r>
          </a:p>
          <a:p>
            <a:r>
              <a:rPr lang="en-US" dirty="0" smtClean="0"/>
              <a:t>Social Studies – integrated in </a:t>
            </a:r>
            <a:r>
              <a:rPr lang="en-US" dirty="0" smtClean="0"/>
              <a:t>Reading</a:t>
            </a:r>
          </a:p>
          <a:p>
            <a:r>
              <a:rPr lang="en-US" dirty="0" smtClean="0"/>
              <a:t>H</a:t>
            </a:r>
            <a:r>
              <a:rPr lang="en-US" dirty="0" smtClean="0"/>
              <a:t>omework is an extension of the class work – meaning other than the 20 min of daily reading each subject should be completed within 10 min. (10 min – math/science, 10 min </a:t>
            </a:r>
            <a:r>
              <a:rPr lang="en-US" dirty="0" err="1" smtClean="0"/>
              <a:t>ela</a:t>
            </a:r>
            <a:r>
              <a:rPr lang="en-US" dirty="0" smtClean="0"/>
              <a:t>/social studies). If homework is taking longer than 1 hr (total) to complete please send us a note.  </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State/County Testing</a:t>
            </a:r>
            <a:endParaRPr lang="en-US" dirty="0"/>
          </a:p>
        </p:txBody>
      </p:sp>
      <p:sp>
        <p:nvSpPr>
          <p:cNvPr id="3" name="Content Placeholder 2"/>
          <p:cNvSpPr>
            <a:spLocks noGrp="1"/>
          </p:cNvSpPr>
          <p:nvPr>
            <p:ph idx="1"/>
          </p:nvPr>
        </p:nvSpPr>
        <p:spPr/>
        <p:txBody>
          <a:bodyPr/>
          <a:lstStyle/>
          <a:p>
            <a:r>
              <a:rPr lang="en-US" dirty="0" smtClean="0"/>
              <a:t>MAP will be </a:t>
            </a:r>
            <a:r>
              <a:rPr lang="en-US" dirty="0" smtClean="0"/>
              <a:t>given </a:t>
            </a:r>
            <a:r>
              <a:rPr lang="en-US" dirty="0" smtClean="0"/>
              <a:t>t</a:t>
            </a:r>
            <a:r>
              <a:rPr lang="en-US" dirty="0" smtClean="0"/>
              <a:t>hree </a:t>
            </a:r>
            <a:r>
              <a:rPr lang="en-US" dirty="0" smtClean="0"/>
              <a:t>times a year – Fall, Winter, &amp; </a:t>
            </a:r>
            <a:r>
              <a:rPr lang="en-US" dirty="0" smtClean="0"/>
              <a:t>Spring (dates TBD)</a:t>
            </a:r>
          </a:p>
          <a:p>
            <a:r>
              <a:rPr lang="en-US" dirty="0" err="1" smtClean="0"/>
              <a:t>Parcc</a:t>
            </a:r>
            <a:r>
              <a:rPr lang="en-US" dirty="0" smtClean="0"/>
              <a:t> will be given two times – Winter &amp; Spring</a:t>
            </a:r>
          </a:p>
          <a:p>
            <a:r>
              <a:rPr lang="en-US" dirty="0" smtClean="0"/>
              <a:t>Science MSA will be given in Spring</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Grade Activities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Simulated Congressional Hearing- May 26</a:t>
            </a:r>
            <a:r>
              <a:rPr lang="en-US" baseline="30000" dirty="0" smtClean="0"/>
              <a:t>th</a:t>
            </a:r>
            <a:endParaRPr lang="en-US" dirty="0" smtClean="0"/>
          </a:p>
          <a:p>
            <a:r>
              <a:rPr lang="en-US" dirty="0" smtClean="0"/>
              <a:t>Fieldtrips – we will attempt to have one </a:t>
            </a:r>
            <a:r>
              <a:rPr lang="en-US" dirty="0" smtClean="0"/>
              <a:t>integrated with each core subject – Math, Reading, Science, Social Studies</a:t>
            </a:r>
            <a:r>
              <a:rPr lang="en-US" dirty="0" smtClean="0"/>
              <a:t> </a:t>
            </a:r>
            <a:endParaRPr lang="en-US" dirty="0" smtClean="0"/>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Donations</a:t>
            </a:r>
            <a:endParaRPr lang="en-US" dirty="0"/>
          </a:p>
        </p:txBody>
      </p:sp>
      <p:sp>
        <p:nvSpPr>
          <p:cNvPr id="3" name="Content Placeholder 2"/>
          <p:cNvSpPr>
            <a:spLocks noGrp="1"/>
          </p:cNvSpPr>
          <p:nvPr>
            <p:ph idx="1"/>
          </p:nvPr>
        </p:nvSpPr>
        <p:spPr/>
        <p:txBody>
          <a:bodyPr>
            <a:normAutofit fontScale="77500" lnSpcReduction="20000"/>
          </a:bodyPr>
          <a:lstStyle/>
          <a:p>
            <a:pPr>
              <a:buFontTx/>
              <a:buChar char="-"/>
            </a:pPr>
            <a:r>
              <a:rPr lang="en-US" dirty="0" smtClean="0"/>
              <a:t>Tissues</a:t>
            </a:r>
          </a:p>
          <a:p>
            <a:pPr>
              <a:buFontTx/>
              <a:buChar char="-"/>
            </a:pPr>
            <a:endParaRPr lang="en-US" dirty="0" smtClean="0"/>
          </a:p>
          <a:p>
            <a:pPr>
              <a:buFontTx/>
              <a:buChar char="-"/>
            </a:pPr>
            <a:r>
              <a:rPr lang="en-US" dirty="0" smtClean="0"/>
              <a:t>Glue Sticks</a:t>
            </a:r>
          </a:p>
          <a:p>
            <a:pPr>
              <a:buFontTx/>
              <a:buChar char="-"/>
            </a:pPr>
            <a:endParaRPr lang="en-US" dirty="0" smtClean="0"/>
          </a:p>
          <a:p>
            <a:pPr>
              <a:buFontTx/>
              <a:buChar char="-"/>
            </a:pPr>
            <a:r>
              <a:rPr lang="en-US" dirty="0" smtClean="0"/>
              <a:t>Wooden </a:t>
            </a:r>
            <a:r>
              <a:rPr lang="en-US" dirty="0" smtClean="0"/>
              <a:t>p</a:t>
            </a:r>
            <a:r>
              <a:rPr lang="en-US" dirty="0" smtClean="0"/>
              <a:t>encils – no mechanical</a:t>
            </a:r>
          </a:p>
          <a:p>
            <a:pPr>
              <a:buFontTx/>
              <a:buChar char="-"/>
            </a:pPr>
            <a:endParaRPr lang="en-US" dirty="0" smtClean="0"/>
          </a:p>
          <a:p>
            <a:pPr>
              <a:buFontTx/>
              <a:buChar char="-"/>
            </a:pPr>
            <a:r>
              <a:rPr lang="en-US" dirty="0" smtClean="0"/>
              <a:t>Hand Sanitizer</a:t>
            </a:r>
          </a:p>
          <a:p>
            <a:pPr>
              <a:buFontTx/>
              <a:buChar char="-"/>
            </a:pPr>
            <a:endParaRPr lang="en-US" dirty="0" smtClean="0"/>
          </a:p>
          <a:p>
            <a:pPr>
              <a:buFontTx/>
              <a:buChar char="-"/>
            </a:pPr>
            <a:r>
              <a:rPr lang="en-US" dirty="0" err="1" smtClean="0"/>
              <a:t>Ziplock</a:t>
            </a:r>
            <a:r>
              <a:rPr lang="en-US" dirty="0" smtClean="0"/>
              <a:t> Bags</a:t>
            </a:r>
          </a:p>
          <a:p>
            <a:pPr>
              <a:buFontTx/>
              <a:buChar char="-"/>
            </a:pPr>
            <a:endParaRPr lang="en-US" dirty="0" smtClean="0"/>
          </a:p>
          <a:p>
            <a:pPr>
              <a:buFontTx/>
              <a:buChar char="-"/>
            </a:pPr>
            <a:r>
              <a:rPr lang="en-US" dirty="0" smtClean="0"/>
              <a:t>Dry Erase Markers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We appreciate your attendance!</a:t>
            </a:r>
          </a:p>
          <a:p>
            <a:pPr>
              <a:buNone/>
            </a:pPr>
            <a:endParaRPr lang="en-US" dirty="0" smtClean="0"/>
          </a:p>
          <a:p>
            <a:pPr>
              <a:buNone/>
            </a:pPr>
            <a:r>
              <a:rPr lang="en-US" dirty="0" smtClean="0"/>
              <a:t>Questions?</a:t>
            </a:r>
          </a:p>
          <a:p>
            <a:pPr>
              <a:buNone/>
            </a:pPr>
            <a:endParaRPr lang="en-US" dirty="0"/>
          </a:p>
        </p:txBody>
      </p:sp>
      <p:sp>
        <p:nvSpPr>
          <p:cNvPr id="4" name="TextBox 3"/>
          <p:cNvSpPr txBox="1"/>
          <p:nvPr/>
        </p:nvSpPr>
        <p:spPr>
          <a:xfrm>
            <a:off x="6007809" y="2979262"/>
            <a:ext cx="184666" cy="369332"/>
          </a:xfrm>
          <a:prstGeom prst="rect">
            <a:avLst/>
          </a:prstGeom>
          <a:noFill/>
        </p:spPr>
        <p:txBody>
          <a:bodyPr wrap="none" rtlCol="0">
            <a:spAutoFit/>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the 5</a:t>
            </a:r>
            <a:r>
              <a:rPr lang="en-US" baseline="30000" dirty="0" smtClean="0"/>
              <a:t>th</a:t>
            </a:r>
            <a:r>
              <a:rPr lang="en-US" dirty="0" smtClean="0"/>
              <a:t> Grade ELA Team</a:t>
            </a:r>
            <a:endParaRPr lang="en-US" dirty="0"/>
          </a:p>
        </p:txBody>
      </p:sp>
      <p:sp>
        <p:nvSpPr>
          <p:cNvPr id="3" name="Content Placeholder 2"/>
          <p:cNvSpPr>
            <a:spLocks noGrp="1"/>
          </p:cNvSpPr>
          <p:nvPr>
            <p:ph idx="1"/>
          </p:nvPr>
        </p:nvSpPr>
        <p:spPr/>
        <p:txBody>
          <a:bodyPr/>
          <a:lstStyle/>
          <a:p>
            <a:r>
              <a:rPr lang="en-US" dirty="0" smtClean="0"/>
              <a:t>Arthur Milton- ELA Instructional Team Leader</a:t>
            </a:r>
          </a:p>
          <a:p>
            <a:r>
              <a:rPr lang="en-US" dirty="0" err="1" smtClean="0"/>
              <a:t>Laine</a:t>
            </a:r>
            <a:r>
              <a:rPr lang="en-US" dirty="0" smtClean="0"/>
              <a:t> Angle- ELA Teacher</a:t>
            </a:r>
          </a:p>
          <a:p>
            <a:r>
              <a:rPr lang="en-US" dirty="0" smtClean="0"/>
              <a:t>Cliff Green- </a:t>
            </a:r>
            <a:r>
              <a:rPr lang="en-US" dirty="0" err="1" smtClean="0"/>
              <a:t>Paraeducator</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Team 5 Support Staff</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Mary Tatum- Special Ed teacher</a:t>
            </a:r>
          </a:p>
          <a:p>
            <a:r>
              <a:rPr lang="en-US" dirty="0" smtClean="0"/>
              <a:t>Tracy Jones- Reading Specialist</a:t>
            </a:r>
          </a:p>
          <a:p>
            <a:r>
              <a:rPr lang="en-US" dirty="0" smtClean="0"/>
              <a:t>Marianne </a:t>
            </a:r>
            <a:r>
              <a:rPr lang="en-US" dirty="0" err="1" smtClean="0"/>
              <a:t>Barno</a:t>
            </a:r>
            <a:r>
              <a:rPr lang="en-US" dirty="0" smtClean="0"/>
              <a:t>- GT Teacher</a:t>
            </a:r>
          </a:p>
          <a:p>
            <a:r>
              <a:rPr lang="en-US" dirty="0" smtClean="0"/>
              <a:t>Jen </a:t>
            </a:r>
            <a:r>
              <a:rPr lang="en-US" dirty="0" err="1" smtClean="0"/>
              <a:t>Silbaugh</a:t>
            </a:r>
            <a:r>
              <a:rPr lang="en-US" dirty="0" smtClean="0"/>
              <a:t>- Special Ed teacher</a:t>
            </a:r>
          </a:p>
          <a:p>
            <a:r>
              <a:rPr lang="en-US" dirty="0" err="1" smtClean="0"/>
              <a:t>MaryEllen</a:t>
            </a:r>
            <a:r>
              <a:rPr lang="en-US" dirty="0" smtClean="0"/>
              <a:t> Davis- Reading Specialist</a:t>
            </a:r>
          </a:p>
          <a:p>
            <a:r>
              <a:rPr lang="en-US" dirty="0" err="1" smtClean="0"/>
              <a:t>Pennie</a:t>
            </a:r>
            <a:r>
              <a:rPr lang="en-US" dirty="0" smtClean="0"/>
              <a:t> Kerr- ESOL </a:t>
            </a:r>
            <a:r>
              <a:rPr lang="en-US" dirty="0" err="1" smtClean="0"/>
              <a:t>Paraeducator</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Schedule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8:40-8:55- Arrival/Breakfast</a:t>
            </a:r>
          </a:p>
          <a:p>
            <a:r>
              <a:rPr lang="en-US" dirty="0" smtClean="0"/>
              <a:t>9:00-9:30- Spanish</a:t>
            </a:r>
          </a:p>
          <a:p>
            <a:r>
              <a:rPr lang="en-US" dirty="0" smtClean="0"/>
              <a:t>9:30-10:15- Related Arts</a:t>
            </a:r>
          </a:p>
          <a:p>
            <a:r>
              <a:rPr lang="en-US" dirty="0" smtClean="0"/>
              <a:t>10:15-11:30 – Academic Session 1</a:t>
            </a:r>
          </a:p>
          <a:p>
            <a:r>
              <a:rPr lang="en-US" dirty="0" smtClean="0"/>
              <a:t>11:30-12:00- Recess </a:t>
            </a:r>
          </a:p>
          <a:p>
            <a:r>
              <a:rPr lang="en-US" dirty="0" smtClean="0"/>
              <a:t>12:00-12:30- Lunch</a:t>
            </a:r>
          </a:p>
          <a:p>
            <a:r>
              <a:rPr lang="en-US" dirty="0" smtClean="0"/>
              <a:t>12:30-1:15- Academic Session 1 (cont)</a:t>
            </a:r>
          </a:p>
          <a:p>
            <a:r>
              <a:rPr lang="en-US" dirty="0" smtClean="0"/>
              <a:t>1:15- 3:15- Academic Session 2 </a:t>
            </a:r>
          </a:p>
          <a:p>
            <a:r>
              <a:rPr lang="en-US" dirty="0" smtClean="0"/>
              <a:t>3:20- Dismissal</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1. All students must attend school every day unless the</a:t>
            </a:r>
          </a:p>
          <a:p>
            <a:pPr>
              <a:buNone/>
            </a:pPr>
            <a:r>
              <a:rPr lang="en-US" dirty="0" smtClean="0"/>
              <a:t>student is sick by Maryland Law.</a:t>
            </a:r>
          </a:p>
          <a:p>
            <a:pPr>
              <a:buNone/>
            </a:pPr>
            <a:endParaRPr lang="en-US" dirty="0" smtClean="0"/>
          </a:p>
          <a:p>
            <a:pPr>
              <a:buNone/>
            </a:pPr>
            <a:r>
              <a:rPr lang="en-US" dirty="0" smtClean="0"/>
              <a:t>2. Our school goal is a 96% attendance rate for the year.</a:t>
            </a:r>
          </a:p>
          <a:p>
            <a:pPr>
              <a:buNone/>
            </a:pPr>
            <a:endParaRPr lang="en-US" dirty="0" smtClean="0"/>
          </a:p>
          <a:p>
            <a:pPr>
              <a:buNone/>
            </a:pPr>
            <a:r>
              <a:rPr lang="en-US" dirty="0" smtClean="0"/>
              <a:t>3. All students who receive 96% attendance for a quarter</a:t>
            </a:r>
          </a:p>
          <a:p>
            <a:pPr>
              <a:buNone/>
            </a:pPr>
            <a:r>
              <a:rPr lang="en-US" dirty="0" smtClean="0"/>
              <a:t>receive an Exemplary Attendance Award.</a:t>
            </a:r>
          </a:p>
          <a:p>
            <a:pPr>
              <a:buNone/>
            </a:pPr>
            <a:endParaRPr lang="en-US" dirty="0" smtClean="0"/>
          </a:p>
          <a:p>
            <a:pPr>
              <a:buNone/>
            </a:pPr>
            <a:r>
              <a:rPr lang="en-US" dirty="0" smtClean="0"/>
              <a:t>4. Notes are required when a student is absent:</a:t>
            </a:r>
          </a:p>
          <a:p>
            <a:pPr>
              <a:buNone/>
            </a:pPr>
            <a:r>
              <a:rPr lang="en-US" dirty="0" smtClean="0"/>
              <a:t>• first and last name of student</a:t>
            </a:r>
          </a:p>
          <a:p>
            <a:pPr>
              <a:buNone/>
            </a:pPr>
            <a:r>
              <a:rPr lang="en-US" dirty="0" smtClean="0"/>
              <a:t>• the date the child is absent</a:t>
            </a:r>
          </a:p>
          <a:p>
            <a:pPr>
              <a:buNone/>
            </a:pPr>
            <a:r>
              <a:rPr lang="en-US" dirty="0" smtClean="0"/>
              <a:t>• reason for absence</a:t>
            </a:r>
          </a:p>
          <a:p>
            <a:pPr>
              <a:buNone/>
            </a:pPr>
            <a:r>
              <a:rPr lang="en-US" dirty="0" smtClean="0"/>
              <a:t>• parent/guardian signature</a:t>
            </a:r>
          </a:p>
          <a:p>
            <a:pPr>
              <a:buNone/>
            </a:pPr>
            <a:endParaRPr lang="en-US" dirty="0" smtClean="0"/>
          </a:p>
          <a:p>
            <a:pPr>
              <a:buNone/>
            </a:pPr>
            <a:r>
              <a:rPr lang="en-US" dirty="0" smtClean="0"/>
              <a:t>5. A phone call should be made to the office if your child</a:t>
            </a:r>
          </a:p>
          <a:p>
            <a:pPr>
              <a:buNone/>
            </a:pPr>
            <a:r>
              <a:rPr lang="en-US" dirty="0" smtClean="0"/>
              <a:t>is absent.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Continued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 Doors open for students at 8:40a.m. Please do not</a:t>
            </a:r>
          </a:p>
          <a:p>
            <a:pPr>
              <a:buNone/>
            </a:pPr>
            <a:r>
              <a:rPr lang="en-US" dirty="0" smtClean="0"/>
              <a:t>send your child before 8:40a.m. as supervision is not</a:t>
            </a:r>
          </a:p>
          <a:p>
            <a:pPr>
              <a:buNone/>
            </a:pPr>
            <a:r>
              <a:rPr lang="en-US" dirty="0" smtClean="0"/>
              <a:t>provided until that time.</a:t>
            </a:r>
          </a:p>
          <a:p>
            <a:pPr>
              <a:buNone/>
            </a:pPr>
            <a:endParaRPr lang="en-US" dirty="0" smtClean="0"/>
          </a:p>
          <a:p>
            <a:pPr>
              <a:buNone/>
            </a:pPr>
            <a:r>
              <a:rPr lang="en-US" dirty="0" smtClean="0"/>
              <a:t>2. Students need to be at school and in their classrooms</a:t>
            </a:r>
          </a:p>
          <a:p>
            <a:pPr>
              <a:buNone/>
            </a:pPr>
            <a:r>
              <a:rPr lang="en-US" dirty="0" smtClean="0"/>
              <a:t>by 8:55a.m. in order to be considered on time and not</a:t>
            </a:r>
          </a:p>
          <a:p>
            <a:pPr>
              <a:buNone/>
            </a:pPr>
            <a:r>
              <a:rPr lang="en-US" dirty="0" smtClean="0"/>
              <a:t>tardy. If your child should arrive after 8:55a.m., please</a:t>
            </a:r>
          </a:p>
          <a:p>
            <a:pPr>
              <a:buNone/>
            </a:pPr>
            <a:r>
              <a:rPr lang="en-US" dirty="0" smtClean="0"/>
              <a:t>bring your child to the office and sign them in.</a:t>
            </a:r>
          </a:p>
          <a:p>
            <a:pPr>
              <a:buNone/>
            </a:pPr>
            <a:endParaRPr lang="en-US" dirty="0" smtClean="0"/>
          </a:p>
          <a:p>
            <a:pPr>
              <a:buNone/>
            </a:pPr>
            <a:r>
              <a:rPr lang="en-US" dirty="0" smtClean="0"/>
              <a:t>3. We ask that there not be any early dismissals after</a:t>
            </a:r>
          </a:p>
          <a:p>
            <a:pPr>
              <a:buNone/>
            </a:pPr>
            <a:r>
              <a:rPr lang="en-US" dirty="0" smtClean="0"/>
              <a:t>3p.m.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Breakfast Program at PLES</a:t>
            </a:r>
            <a:endParaRPr lang="en-US" dirty="0"/>
          </a:p>
        </p:txBody>
      </p:sp>
      <p:sp>
        <p:nvSpPr>
          <p:cNvPr id="3" name="Content Placeholder 2"/>
          <p:cNvSpPr>
            <a:spLocks noGrp="1"/>
          </p:cNvSpPr>
          <p:nvPr>
            <p:ph idx="1"/>
          </p:nvPr>
        </p:nvSpPr>
        <p:spPr/>
        <p:txBody>
          <a:bodyPr>
            <a:normAutofit/>
          </a:bodyPr>
          <a:lstStyle/>
          <a:p>
            <a:r>
              <a:rPr lang="en-US" dirty="0" smtClean="0">
                <a:solidFill>
                  <a:srgbClr val="000000"/>
                </a:solidFill>
                <a:latin typeface="Comic Sans MS" charset="0"/>
              </a:rPr>
              <a:t>Breakfast is offered to our students everyday. Participation in breakfast is completely voluntary.  There is no charge for breakfast.</a:t>
            </a:r>
          </a:p>
          <a:p>
            <a:r>
              <a:rPr lang="en-US" dirty="0" smtClean="0">
                <a:solidFill>
                  <a:srgbClr val="000000"/>
                </a:solidFill>
                <a:latin typeface="Comic Sans MS" charset="0"/>
              </a:rPr>
              <a:t>Breakfast is offered from 8:40-8:55.  Students should arrive in time to eat breakfast so that the instructional day can begin promptly at 9:00.</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Positive Behavioral </a:t>
            </a:r>
            <a:br>
              <a:rPr lang="en-US" dirty="0" smtClean="0"/>
            </a:br>
            <a:r>
              <a:rPr lang="en-US" dirty="0" smtClean="0"/>
              <a:t>Interventions and Supports (P.B.I.S.).</a:t>
            </a:r>
            <a:br>
              <a:rPr lang="en-US" dirty="0" smtClean="0"/>
            </a:br>
            <a:r>
              <a:rPr lang="en-US" dirty="0" smtClean="0"/>
              <a:t> </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8000" dirty="0" smtClean="0"/>
              <a:t>At Phelps Luck we believe that all students have the right to learn in a calm </a:t>
            </a:r>
          </a:p>
          <a:p>
            <a:pPr>
              <a:buNone/>
            </a:pPr>
            <a:r>
              <a:rPr lang="en-US" sz="8000" dirty="0" smtClean="0"/>
              <a:t>environment where safety is maintained.  It is the responsibility of every </a:t>
            </a:r>
          </a:p>
          <a:p>
            <a:pPr>
              <a:buNone/>
            </a:pPr>
            <a:r>
              <a:rPr lang="en-US" sz="8000" dirty="0" smtClean="0"/>
              <a:t>member of the school family: staff, students, and parents to ensure that the </a:t>
            </a:r>
          </a:p>
          <a:p>
            <a:pPr>
              <a:buNone/>
            </a:pPr>
            <a:r>
              <a:rPr lang="en-US" sz="8000" dirty="0" smtClean="0"/>
              <a:t>school environment is conducive to learning. </a:t>
            </a:r>
          </a:p>
          <a:p>
            <a:pPr>
              <a:buNone/>
            </a:pPr>
            <a:endParaRPr lang="en-US" sz="8000" dirty="0" smtClean="0"/>
          </a:p>
          <a:p>
            <a:pPr algn="ctr">
              <a:buNone/>
            </a:pPr>
            <a:r>
              <a:rPr lang="en-US" sz="8000" dirty="0" smtClean="0"/>
              <a:t> The Code of Conduct</a:t>
            </a:r>
          </a:p>
          <a:p>
            <a:r>
              <a:rPr lang="en-US" sz="8000" dirty="0" smtClean="0"/>
              <a:t>          1. Respect Self</a:t>
            </a:r>
          </a:p>
          <a:p>
            <a:r>
              <a:rPr lang="en-US" sz="8000" dirty="0" smtClean="0"/>
              <a:t>          2. Respect Others</a:t>
            </a:r>
          </a:p>
          <a:p>
            <a:r>
              <a:rPr lang="en-US" sz="8000" dirty="0" smtClean="0"/>
              <a:t>          3. Respect Property</a:t>
            </a:r>
          </a:p>
          <a:p>
            <a:endParaRPr lang="en-US" sz="8000" dirty="0" smtClean="0"/>
          </a:p>
          <a:p>
            <a:r>
              <a:rPr lang="en-US" sz="8000" dirty="0" smtClean="0"/>
              <a:t> The Code of Conduct is the basis for behavior school-wide. Specific ways to demonstrate the 3 R's (the teaching matrix) will be taught and reinforced throughout the school year. When the expectations of the Code of Conduct are not met, a hierarchy of consequences commences.  All classroom and special area teachers will follow the same hierarchy.  If a student’s behavior violates the code of conduct a staff member will mark their behavior calendar to indicate the level of hierarchy. </a:t>
            </a:r>
          </a:p>
          <a:p>
            <a:r>
              <a:rPr lang="en-US" sz="8000" dirty="0" smtClean="0"/>
              <a:t> </a:t>
            </a:r>
          </a:p>
          <a:p>
            <a:r>
              <a:rPr lang="en-US" sz="8000" dirty="0" smtClean="0"/>
              <a:t> </a:t>
            </a:r>
          </a:p>
          <a:p>
            <a:r>
              <a:rPr lang="en-US" dirty="0" smtClean="0"/>
              <a:t> </a:t>
            </a:r>
          </a:p>
          <a:p>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PBIS continued</a:t>
            </a:r>
            <a:endParaRPr lang="en-US" dirty="0"/>
          </a:p>
        </p:txBody>
      </p:sp>
      <p:sp>
        <p:nvSpPr>
          <p:cNvPr id="3" name="Content Placeholder 2"/>
          <p:cNvSpPr>
            <a:spLocks noGrp="1"/>
          </p:cNvSpPr>
          <p:nvPr>
            <p:ph idx="1"/>
          </p:nvPr>
        </p:nvSpPr>
        <p:spPr/>
        <p:txBody>
          <a:bodyPr>
            <a:normAutofit fontScale="25000" lnSpcReduction="20000"/>
          </a:bodyPr>
          <a:lstStyle/>
          <a:p>
            <a:endParaRPr lang="en-US" dirty="0" smtClean="0"/>
          </a:p>
          <a:p>
            <a:r>
              <a:rPr lang="en-US" sz="6154" dirty="0" smtClean="0"/>
              <a:t>Hierarchy of Consequences</a:t>
            </a:r>
          </a:p>
          <a:p>
            <a:r>
              <a:rPr lang="en-US" sz="6154" b="1" dirty="0" smtClean="0"/>
              <a:t>Level 1:</a:t>
            </a:r>
            <a:r>
              <a:rPr lang="en-US" sz="6154" dirty="0" smtClean="0"/>
              <a:t> warning </a:t>
            </a:r>
          </a:p>
          <a:p>
            <a:r>
              <a:rPr lang="en-US" sz="6154" b="1" dirty="0" smtClean="0"/>
              <a:t>Level 2:</a:t>
            </a:r>
            <a:r>
              <a:rPr lang="en-US" sz="6154" dirty="0" smtClean="0"/>
              <a:t> time out desk </a:t>
            </a:r>
          </a:p>
          <a:p>
            <a:r>
              <a:rPr lang="en-US" sz="6154" b="1" dirty="0" smtClean="0"/>
              <a:t>Level 3:</a:t>
            </a:r>
            <a:r>
              <a:rPr lang="en-US" sz="6154" dirty="0" smtClean="0"/>
              <a:t> time out desk or go to another room &amp; fill out reflection form to be signed by parent </a:t>
            </a:r>
          </a:p>
          <a:p>
            <a:r>
              <a:rPr lang="en-US" sz="6154" b="1" dirty="0" smtClean="0"/>
              <a:t>Level 4:</a:t>
            </a:r>
            <a:r>
              <a:rPr lang="en-US" sz="6154" dirty="0" smtClean="0"/>
              <a:t> office referral </a:t>
            </a:r>
          </a:p>
          <a:p>
            <a:r>
              <a:rPr lang="en-US" sz="6154" dirty="0" smtClean="0"/>
              <a:t>Office discipline will also follow a hierarchy of consequences. </a:t>
            </a:r>
          </a:p>
          <a:p>
            <a:r>
              <a:rPr lang="en-US" sz="6154" dirty="0" smtClean="0"/>
              <a:t> </a:t>
            </a:r>
          </a:p>
          <a:p>
            <a:r>
              <a:rPr lang="en-US" sz="6154" b="1" u="sng" dirty="0" smtClean="0"/>
              <a:t>Celebrating Positive Behavior </a:t>
            </a:r>
            <a:endParaRPr lang="en-US" sz="6154" dirty="0" smtClean="0"/>
          </a:p>
          <a:p>
            <a:r>
              <a:rPr lang="en-US" sz="6154" b="1" dirty="0" smtClean="0"/>
              <a:t>Monthly Celebration</a:t>
            </a:r>
            <a:r>
              <a:rPr lang="en-US" sz="6154" dirty="0" smtClean="0"/>
              <a:t>: There will be a reward/celebration for the students who meet a monthly goal based on their behavior calendar.  Students will be invited to a fun 20-30 minute event.  Students who do not attain the monthly goal will stay in their classrooms for behavior/social skills lessons. </a:t>
            </a:r>
            <a:br>
              <a:rPr lang="en-US" sz="6154" dirty="0" smtClean="0"/>
            </a:br>
            <a:r>
              <a:rPr lang="en-US" sz="6154" b="1" dirty="0" smtClean="0"/>
              <a:t/>
            </a:r>
            <a:br>
              <a:rPr lang="en-US" sz="6154" b="1" dirty="0" smtClean="0"/>
            </a:br>
            <a:r>
              <a:rPr lang="en-US" sz="6154" b="1" dirty="0" smtClean="0"/>
              <a:t>Falcons</a:t>
            </a:r>
            <a:r>
              <a:rPr lang="en-US" sz="6154" dirty="0" smtClean="0"/>
              <a:t>: All students will be able to earn incentives for positive behavior throughout the day.  Staff members will carry Falcon coupons and give them out to students who exhibit this behavior.  </a:t>
            </a:r>
          </a:p>
          <a:p>
            <a:r>
              <a:rPr lang="en-US" sz="6154" dirty="0" smtClean="0"/>
              <a:t/>
            </a:r>
            <a:br>
              <a:rPr lang="en-US" sz="6154" dirty="0" smtClean="0"/>
            </a:br>
            <a:r>
              <a:rPr lang="en-US" sz="6154" b="1" dirty="0" smtClean="0"/>
              <a:t>Falcon Store</a:t>
            </a:r>
            <a:r>
              <a:rPr lang="en-US" sz="6154" dirty="0" smtClean="0"/>
              <a:t>: Every two weeks students will be able to go to the Falcon store and trade in their falcons for prizes.  </a:t>
            </a:r>
          </a:p>
          <a:p>
            <a:r>
              <a:rPr lang="en-US" sz="6154" dirty="0" smtClean="0"/>
              <a:t/>
            </a:r>
            <a:br>
              <a:rPr lang="en-US" sz="6154" dirty="0" smtClean="0"/>
            </a:br>
            <a:r>
              <a:rPr lang="en-US" sz="6154" b="1" u="sng" dirty="0" smtClean="0"/>
              <a:t>Behavior Support</a:t>
            </a:r>
            <a:endParaRPr lang="en-US" sz="6154" dirty="0" smtClean="0"/>
          </a:p>
          <a:p>
            <a:r>
              <a:rPr lang="en-US" sz="6154" dirty="0" smtClean="0"/>
              <a:t>An essential segment of the P.B.I.S. program is teaching students the behaviors and social skills that they will need to be successful in school.  Through modeling, discussion and direct instruction teachers and guidance counselors will help students master these important lessons.  Teachers will also use the program Second Step to teach social skills lessons related to the Code of Conduct.</a:t>
            </a:r>
          </a:p>
          <a:p>
            <a:r>
              <a:rPr lang="en-US" sz="6154"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Trek.thmx</Template>
  <TotalTime>186</TotalTime>
  <Words>1106</Words>
  <Application>Microsoft Macintosh PowerPoint</Application>
  <PresentationFormat>On-screen Show (4:3)</PresentationFormat>
  <Paragraphs>132</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Trek</vt:lpstr>
      <vt:lpstr>Back to School Night 5th Grade 2015-2016 Phelps Luck Elementary</vt:lpstr>
      <vt:lpstr>Meet the 5th Grade ELA Team</vt:lpstr>
      <vt:lpstr>Team 5 Support Staff </vt:lpstr>
      <vt:lpstr>Our Schedule</vt:lpstr>
      <vt:lpstr>Attendance </vt:lpstr>
      <vt:lpstr>Attendance Continued</vt:lpstr>
      <vt:lpstr>Breakfast Program at PLES</vt:lpstr>
      <vt:lpstr>- Positive Behavioral  Interventions and Supports (P.B.I.S.).  </vt:lpstr>
      <vt:lpstr>PBIS continued</vt:lpstr>
      <vt:lpstr>Reminders</vt:lpstr>
      <vt:lpstr>Communication</vt:lpstr>
      <vt:lpstr>Homework</vt:lpstr>
      <vt:lpstr>State/County Testing</vt:lpstr>
      <vt:lpstr>5th Grade Activities</vt:lpstr>
      <vt:lpstr>Donations</vt:lpstr>
      <vt:lpstr>Thank you!!</vt:lpstr>
    </vt:vector>
  </TitlesOfParts>
  <Company>HCPSS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School Night 5th Grade 2011-2012 Phelps Luck Elementary</dc:title>
  <dc:creator>Howard County Administrator</dc:creator>
  <cp:lastModifiedBy>Howard County Administrator</cp:lastModifiedBy>
  <cp:revision>21</cp:revision>
  <cp:lastPrinted>2011-09-20T10:22:30Z</cp:lastPrinted>
  <dcterms:created xsi:type="dcterms:W3CDTF">2015-09-03T16:00:27Z</dcterms:created>
  <dcterms:modified xsi:type="dcterms:W3CDTF">2015-09-03T16:16:24Z</dcterms:modified>
</cp:coreProperties>
</file>