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1"/>
  </p:sldMasterIdLst>
  <p:notesMasterIdLst>
    <p:notesMasterId r:id="rId24"/>
  </p:notesMasterIdLst>
  <p:sldIdLst>
    <p:sldId id="256" r:id="rId2"/>
    <p:sldId id="263" r:id="rId3"/>
    <p:sldId id="262" r:id="rId4"/>
    <p:sldId id="260" r:id="rId5"/>
    <p:sldId id="259" r:id="rId6"/>
    <p:sldId id="274" r:id="rId7"/>
    <p:sldId id="264" r:id="rId8"/>
    <p:sldId id="265" r:id="rId9"/>
    <p:sldId id="266" r:id="rId10"/>
    <p:sldId id="267" r:id="rId11"/>
    <p:sldId id="268" r:id="rId12"/>
    <p:sldId id="275" r:id="rId13"/>
    <p:sldId id="276"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 Bainbridge" initials="M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5"/>
    <p:restoredTop sz="94599"/>
  </p:normalViewPr>
  <p:slideViewPr>
    <p:cSldViewPr snapToGrid="0" snapToObjects="1">
      <p:cViewPr varScale="1">
        <p:scale>
          <a:sx n="91" d="100"/>
          <a:sy n="91" d="100"/>
        </p:scale>
        <p:origin x="22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5T14:33:34.697" idx="1">
    <p:pos x="4107" y="9141"/>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C2EA0-22DF-D449-A029-44F71A53BB6D}" type="datetimeFigureOut">
              <a:rPr lang="en-US" smtClean="0"/>
              <a:t>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B58D-FEF7-C446-8B3D-BDA15E8BF94F}" type="slidenum">
              <a:rPr lang="en-US" smtClean="0"/>
              <a:t>‹#›</a:t>
            </a:fld>
            <a:endParaRPr lang="en-US" dirty="0"/>
          </a:p>
        </p:txBody>
      </p:sp>
    </p:spTree>
    <p:extLst>
      <p:ext uri="{BB962C8B-B14F-4D97-AF65-F5344CB8AC3E}">
        <p14:creationId xmlns:p14="http://schemas.microsoft.com/office/powerpoint/2010/main" val="104953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2</a:t>
            </a:fld>
            <a:endParaRPr lang="en-US" dirty="0"/>
          </a:p>
        </p:txBody>
      </p:sp>
    </p:spTree>
    <p:extLst>
      <p:ext uri="{BB962C8B-B14F-4D97-AF65-F5344CB8AC3E}">
        <p14:creationId xmlns:p14="http://schemas.microsoft.com/office/powerpoint/2010/main" val="175834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11</a:t>
            </a:fld>
            <a:endParaRPr lang="en-US" dirty="0"/>
          </a:p>
        </p:txBody>
      </p:sp>
    </p:spTree>
    <p:extLst>
      <p:ext uri="{BB962C8B-B14F-4D97-AF65-F5344CB8AC3E}">
        <p14:creationId xmlns:p14="http://schemas.microsoft.com/office/powerpoint/2010/main" val="69482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13</a:t>
            </a:fld>
            <a:endParaRPr lang="en-US" dirty="0"/>
          </a:p>
        </p:txBody>
      </p:sp>
    </p:spTree>
    <p:extLst>
      <p:ext uri="{BB962C8B-B14F-4D97-AF65-F5344CB8AC3E}">
        <p14:creationId xmlns:p14="http://schemas.microsoft.com/office/powerpoint/2010/main" val="1915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  </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14</a:t>
            </a:fld>
            <a:endParaRPr lang="en-US" dirty="0"/>
          </a:p>
        </p:txBody>
      </p:sp>
    </p:spTree>
    <p:extLst>
      <p:ext uri="{BB962C8B-B14F-4D97-AF65-F5344CB8AC3E}">
        <p14:creationId xmlns:p14="http://schemas.microsoft.com/office/powerpoint/2010/main" val="18798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15</a:t>
            </a:fld>
            <a:endParaRPr lang="en-US" dirty="0"/>
          </a:p>
        </p:txBody>
      </p:sp>
    </p:spTree>
    <p:extLst>
      <p:ext uri="{BB962C8B-B14F-4D97-AF65-F5344CB8AC3E}">
        <p14:creationId xmlns:p14="http://schemas.microsoft.com/office/powerpoint/2010/main" val="50423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16</a:t>
            </a:fld>
            <a:endParaRPr lang="en-US" dirty="0"/>
          </a:p>
        </p:txBody>
      </p:sp>
    </p:spTree>
    <p:extLst>
      <p:ext uri="{BB962C8B-B14F-4D97-AF65-F5344CB8AC3E}">
        <p14:creationId xmlns:p14="http://schemas.microsoft.com/office/powerpoint/2010/main" val="161649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17</a:t>
            </a:fld>
            <a:endParaRPr lang="en-US" dirty="0"/>
          </a:p>
        </p:txBody>
      </p:sp>
    </p:spTree>
    <p:extLst>
      <p:ext uri="{BB962C8B-B14F-4D97-AF65-F5344CB8AC3E}">
        <p14:creationId xmlns:p14="http://schemas.microsoft.com/office/powerpoint/2010/main" val="29332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18</a:t>
            </a:fld>
            <a:endParaRPr lang="en-US" dirty="0"/>
          </a:p>
        </p:txBody>
      </p:sp>
    </p:spTree>
    <p:extLst>
      <p:ext uri="{BB962C8B-B14F-4D97-AF65-F5344CB8AC3E}">
        <p14:creationId xmlns:p14="http://schemas.microsoft.com/office/powerpoint/2010/main" val="32474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19</a:t>
            </a:fld>
            <a:endParaRPr lang="en-US" dirty="0"/>
          </a:p>
        </p:txBody>
      </p:sp>
    </p:spTree>
    <p:extLst>
      <p:ext uri="{BB962C8B-B14F-4D97-AF65-F5344CB8AC3E}">
        <p14:creationId xmlns:p14="http://schemas.microsoft.com/office/powerpoint/2010/main" val="182949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a:t>
            </a:r>
            <a:r>
              <a:rPr lang="en-US" sz="1200" dirty="0" smtClean="0"/>
              <a:t>Adult plants and animals can have young. In many kinds of animals, parents and their offspring engage in behaviors that help the offspring survive.</a:t>
            </a:r>
          </a:p>
          <a:p>
            <a:r>
              <a:rPr lang="en-US" sz="1200" dirty="0" smtClean="0"/>
              <a:t>Animals have body parts that capture and convey different kinds of information needed for growth and survival. Animals’ behavior in reaction to this information can help them survive.</a:t>
            </a:r>
          </a:p>
          <a:p>
            <a:r>
              <a:rPr lang="en-US" sz="1200" dirty="0" smtClean="0"/>
              <a:t>Young animals are very much, but not exactly, like their parents. Plants also are very much, but not exactly, like their parents.</a:t>
            </a:r>
          </a:p>
          <a:p>
            <a:r>
              <a:rPr lang="en-US" sz="1200" dirty="0" smtClean="0"/>
              <a:t>Q2:  The sun, moon, and stars move in a predictable pattern that can be observed, described clearly, and predicted ahead of time.</a:t>
            </a:r>
          </a:p>
          <a:p>
            <a:r>
              <a:rPr lang="en-US" sz="1200" dirty="0" smtClean="0"/>
              <a:t>Patterns (such as sunrise, sunset, seasons, and stars) can all be observed, described, and predicted ahead of time.</a:t>
            </a:r>
          </a:p>
          <a:p>
            <a:r>
              <a:rPr lang="en-US" sz="1200" dirty="0" smtClean="0"/>
              <a:t>Q3:  Objects can be seen if light is available to shine on them. Objects can also be seen if they give off their own light.</a:t>
            </a:r>
          </a:p>
          <a:p>
            <a:r>
              <a:rPr lang="en-US" sz="1200" dirty="0" smtClean="0"/>
              <a:t>Some materials allow light to pass through them (transparent), some materials allow only some light to pass through (translucent), and others block all the light and do not allow light to pass through (opaque).</a:t>
            </a:r>
          </a:p>
          <a:p>
            <a:r>
              <a:rPr lang="en-US" sz="1200" dirty="0" smtClean="0"/>
              <a:t>Light can be used to communicate over long distances.</a:t>
            </a:r>
          </a:p>
          <a:p>
            <a:r>
              <a:rPr lang="en-US" sz="1200" dirty="0" smtClean="0"/>
              <a:t>Q4:  Sound can make materials vibrate.</a:t>
            </a:r>
          </a:p>
          <a:p>
            <a:r>
              <a:rPr lang="en-US" sz="1200" dirty="0" smtClean="0"/>
              <a:t>Vibrating material can make sound.</a:t>
            </a:r>
          </a:p>
          <a:p>
            <a:r>
              <a:rPr lang="en-US" sz="1200" dirty="0" smtClean="0"/>
              <a:t>People have created and used a variety of devices to make sounds that communicate over long distances.</a:t>
            </a:r>
          </a:p>
          <a:p>
            <a:endParaRPr lang="en-US" sz="1200" dirty="0" smtClean="0"/>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20</a:t>
            </a:fld>
            <a:endParaRPr lang="en-US" dirty="0"/>
          </a:p>
        </p:txBody>
      </p:sp>
    </p:spTree>
    <p:extLst>
      <p:ext uri="{BB962C8B-B14F-4D97-AF65-F5344CB8AC3E}">
        <p14:creationId xmlns:p14="http://schemas.microsoft.com/office/powerpoint/2010/main" val="106763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21</a:t>
            </a:fld>
            <a:endParaRPr lang="en-US" dirty="0"/>
          </a:p>
        </p:txBody>
      </p:sp>
    </p:spTree>
    <p:extLst>
      <p:ext uri="{BB962C8B-B14F-4D97-AF65-F5344CB8AC3E}">
        <p14:creationId xmlns:p14="http://schemas.microsoft.com/office/powerpoint/2010/main" val="194894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smtClean="0"/>
          </a:p>
          <a:p>
            <a:endParaRPr lang="en-US" dirty="0" smtClean="0"/>
          </a:p>
          <a:p>
            <a:r>
              <a:rPr lang="en-US" dirty="0" smtClean="0"/>
              <a:t>We go outside in</a:t>
            </a:r>
            <a:r>
              <a:rPr lang="en-US" baseline="0" dirty="0" smtClean="0"/>
              <a:t> temperatures down to 20 degrees with wind chill factor and up to 95 degrees. </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3</a:t>
            </a:fld>
            <a:endParaRPr lang="en-US" dirty="0"/>
          </a:p>
        </p:txBody>
      </p:sp>
    </p:spTree>
    <p:extLst>
      <p:ext uri="{BB962C8B-B14F-4D97-AF65-F5344CB8AC3E}">
        <p14:creationId xmlns:p14="http://schemas.microsoft.com/office/powerpoint/2010/main" val="3260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4</a:t>
            </a:fld>
            <a:endParaRPr lang="en-US" dirty="0"/>
          </a:p>
        </p:txBody>
      </p:sp>
    </p:spTree>
    <p:extLst>
      <p:ext uri="{BB962C8B-B14F-4D97-AF65-F5344CB8AC3E}">
        <p14:creationId xmlns:p14="http://schemas.microsoft.com/office/powerpoint/2010/main" val="27686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5</a:t>
            </a:fld>
            <a:endParaRPr lang="en-US" dirty="0"/>
          </a:p>
        </p:txBody>
      </p:sp>
    </p:spTree>
    <p:extLst>
      <p:ext uri="{BB962C8B-B14F-4D97-AF65-F5344CB8AC3E}">
        <p14:creationId xmlns:p14="http://schemas.microsoft.com/office/powerpoint/2010/main" val="189735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6</a:t>
            </a:fld>
            <a:endParaRPr lang="en-US" dirty="0"/>
          </a:p>
        </p:txBody>
      </p:sp>
    </p:spTree>
    <p:extLst>
      <p:ext uri="{BB962C8B-B14F-4D97-AF65-F5344CB8AC3E}">
        <p14:creationId xmlns:p14="http://schemas.microsoft.com/office/powerpoint/2010/main" val="174862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7</a:t>
            </a:fld>
            <a:endParaRPr lang="en-US" dirty="0"/>
          </a:p>
        </p:txBody>
      </p:sp>
    </p:spTree>
    <p:extLst>
      <p:ext uri="{BB962C8B-B14F-4D97-AF65-F5344CB8AC3E}">
        <p14:creationId xmlns:p14="http://schemas.microsoft.com/office/powerpoint/2010/main" val="27816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8</a:t>
            </a:fld>
            <a:endParaRPr lang="en-US" dirty="0"/>
          </a:p>
        </p:txBody>
      </p:sp>
    </p:spTree>
    <p:extLst>
      <p:ext uri="{BB962C8B-B14F-4D97-AF65-F5344CB8AC3E}">
        <p14:creationId xmlns:p14="http://schemas.microsoft.com/office/powerpoint/2010/main" val="38157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charset="-128"/>
              </a:rPr>
              <a:t>Sarah</a:t>
            </a:r>
            <a:endParaRPr lang="en-US" altLang="en-US" dirty="0">
              <a:ea typeface="ＭＳ Ｐゴシック"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fld id="{91D607C0-814A-704E-B415-5822152C772C}" type="slidenum">
              <a:rPr lang="en-US" altLang="en-US" sz="1200"/>
              <a:pPr/>
              <a:t>9</a:t>
            </a:fld>
            <a:endParaRPr lang="en-US" altLang="en-US" sz="1200" dirty="0"/>
          </a:p>
        </p:txBody>
      </p:sp>
    </p:spTree>
    <p:extLst>
      <p:ext uri="{BB962C8B-B14F-4D97-AF65-F5344CB8AC3E}">
        <p14:creationId xmlns:p14="http://schemas.microsoft.com/office/powerpoint/2010/main" val="180239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9ACFB58D-FEF7-C446-8B3D-BDA15E8BF94F}" type="slidenum">
              <a:rPr lang="en-US" smtClean="0"/>
              <a:t>10</a:t>
            </a:fld>
            <a:endParaRPr lang="en-US" dirty="0"/>
          </a:p>
        </p:txBody>
      </p:sp>
    </p:spTree>
    <p:extLst>
      <p:ext uri="{BB962C8B-B14F-4D97-AF65-F5344CB8AC3E}">
        <p14:creationId xmlns:p14="http://schemas.microsoft.com/office/powerpoint/2010/main" val="172536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F59E8B2-311D-4343-8397-F5DF2CA3DA28}" type="datetimeFigureOut">
              <a:rPr lang="en-US" smtClean="0"/>
              <a:t>9/20/16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6D30D4F-F641-0B48-AE40-5E07926B6D13}"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72096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94310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90006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73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6876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59E8B2-311D-4343-8397-F5DF2CA3DA28}" type="datetimeFigureOut">
              <a:rPr lang="en-US" smtClean="0"/>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207226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59E8B2-311D-4343-8397-F5DF2CA3DA28}" type="datetimeFigureOut">
              <a:rPr lang="en-US" smtClean="0"/>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59125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89938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8944415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9E8B2-311D-4343-8397-F5DF2CA3DA28}" type="datetimeFigureOut">
              <a:rPr lang="en-US" smtClean="0"/>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66175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9E8B2-311D-4343-8397-F5DF2CA3DA28}" type="datetimeFigureOut">
              <a:rPr lang="en-US" smtClean="0"/>
              <a:t>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2665943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9996469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59E8B2-311D-4343-8397-F5DF2CA3DA28}" type="datetimeFigureOut">
              <a:rPr lang="en-US" smtClean="0"/>
              <a:t>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3011131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59E8B2-311D-4343-8397-F5DF2CA3DA28}" type="datetimeFigureOut">
              <a:rPr lang="en-US" smtClean="0"/>
              <a:t>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212966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9E8B2-311D-4343-8397-F5DF2CA3DA28}" type="datetimeFigureOut">
              <a:rPr lang="en-US" smtClean="0"/>
              <a:t>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1472731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21109097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9E8B2-311D-4343-8397-F5DF2CA3DA28}" type="datetimeFigureOut">
              <a:rPr lang="en-US" smtClean="0"/>
              <a:t>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30D4F-F641-0B48-AE40-5E07926B6D13}" type="slidenum">
              <a:rPr lang="en-US" smtClean="0"/>
              <a:t>‹#›</a:t>
            </a:fld>
            <a:endParaRPr lang="en-US" dirty="0"/>
          </a:p>
        </p:txBody>
      </p:sp>
    </p:spTree>
    <p:extLst>
      <p:ext uri="{BB962C8B-B14F-4D97-AF65-F5344CB8AC3E}">
        <p14:creationId xmlns:p14="http://schemas.microsoft.com/office/powerpoint/2010/main" val="1630756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F59E8B2-311D-4343-8397-F5DF2CA3DA28}" type="datetimeFigureOut">
              <a:rPr lang="en-US" smtClean="0"/>
              <a:t>9/20/16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6D30D4F-F641-0B48-AE40-5E07926B6D13}" type="slidenum">
              <a:rPr lang="en-US" smtClean="0"/>
              <a:t>‹#›</a:t>
            </a:fld>
            <a:endParaRPr lang="en-US" dirty="0"/>
          </a:p>
        </p:txBody>
      </p:sp>
    </p:spTree>
    <p:extLst>
      <p:ext uri="{BB962C8B-B14F-4D97-AF65-F5344CB8AC3E}">
        <p14:creationId xmlns:p14="http://schemas.microsoft.com/office/powerpoint/2010/main" val="1535554126"/>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home.classdojo.com/#/story?_k=qc6x9s"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s://hcpss.instructure.com/courses/32029" TargetMode="External"/><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96212">
            <a:off x="-1324115" y="797560"/>
            <a:ext cx="12070081" cy="3329581"/>
          </a:xfrm>
        </p:spPr>
        <p:txBody>
          <a:bodyPr>
            <a:normAutofit/>
          </a:bodyPr>
          <a:lstStyle/>
          <a:p>
            <a:r>
              <a:rPr lang="en-US" dirty="0" smtClean="0"/>
              <a:t>Back to School Night</a:t>
            </a:r>
            <a:br>
              <a:rPr lang="en-US" dirty="0" smtClean="0"/>
            </a:br>
            <a:r>
              <a:rPr lang="en-US" dirty="0" smtClean="0"/>
              <a:t>1</a:t>
            </a:r>
            <a:r>
              <a:rPr lang="en-US" baseline="30000" dirty="0" smtClean="0"/>
              <a:t>st</a:t>
            </a:r>
            <a:r>
              <a:rPr lang="en-US" dirty="0" smtClean="0"/>
              <a:t> Grade</a:t>
            </a:r>
            <a:endParaRPr lang="en-US" dirty="0"/>
          </a:p>
        </p:txBody>
      </p:sp>
      <p:sp>
        <p:nvSpPr>
          <p:cNvPr id="3" name="Subtitle 2"/>
          <p:cNvSpPr>
            <a:spLocks noGrp="1"/>
          </p:cNvSpPr>
          <p:nvPr>
            <p:ph type="subTitle" idx="1"/>
          </p:nvPr>
        </p:nvSpPr>
        <p:spPr>
          <a:xfrm rot="21420000">
            <a:off x="1071092" y="3870969"/>
            <a:ext cx="9755187" cy="550333"/>
          </a:xfrm>
        </p:spPr>
        <p:txBody>
          <a:bodyPr/>
          <a:lstStyle/>
          <a:p>
            <a:r>
              <a:rPr lang="en-US" dirty="0" smtClean="0"/>
              <a:t>2016-2017</a:t>
            </a:r>
            <a:endParaRPr lang="en-US" dirty="0"/>
          </a:p>
        </p:txBody>
      </p:sp>
    </p:spTree>
    <p:extLst>
      <p:ext uri="{BB962C8B-B14F-4D97-AF65-F5344CB8AC3E}">
        <p14:creationId xmlns:p14="http://schemas.microsoft.com/office/powerpoint/2010/main" val="263006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ignupa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96" y="2687759"/>
            <a:ext cx="1464726" cy="285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498726" y="398463"/>
            <a:ext cx="72628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6600" b="1" dirty="0" smtClean="0">
                <a:solidFill>
                  <a:srgbClr val="404040"/>
                </a:solidFill>
                <a:latin typeface="+mj-lt"/>
              </a:rPr>
              <a:t>Let</a:t>
            </a:r>
            <a:r>
              <a:rPr lang="en-US" altLang="ja-JP" sz="6600" b="1" dirty="0" smtClean="0">
                <a:solidFill>
                  <a:srgbClr val="404040"/>
                </a:solidFill>
                <a:latin typeface="+mj-lt"/>
              </a:rPr>
              <a:t>s </a:t>
            </a:r>
            <a:r>
              <a:rPr lang="en-US" altLang="ja-JP" sz="6600" b="1" dirty="0">
                <a:solidFill>
                  <a:srgbClr val="404040"/>
                </a:solidFill>
                <a:latin typeface="+mj-lt"/>
              </a:rPr>
              <a:t>get connected!</a:t>
            </a:r>
            <a:endParaRPr lang="en-US" altLang="en-US" sz="6600" b="1" dirty="0">
              <a:solidFill>
                <a:srgbClr val="404040"/>
              </a:solidFill>
              <a:latin typeface="+mj-lt"/>
            </a:endParaRPr>
          </a:p>
        </p:txBody>
      </p:sp>
      <p:pic>
        <p:nvPicPr>
          <p:cNvPr id="22531" name="Picture 6" descr="C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9124" y="2615800"/>
            <a:ext cx="1552415" cy="30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7"/>
          <p:cNvSpPr txBox="1">
            <a:spLocks noChangeArrowheads="1"/>
          </p:cNvSpPr>
          <p:nvPr/>
        </p:nvSpPr>
        <p:spPr bwMode="auto">
          <a:xfrm>
            <a:off x="826742" y="1972978"/>
            <a:ext cx="2735814" cy="52322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2800" b="1" dirty="0">
                <a:solidFill>
                  <a:schemeClr val="tx1">
                    <a:lumMod val="75000"/>
                    <a:lumOff val="25000"/>
                  </a:schemeClr>
                </a:solidFill>
                <a:latin typeface="Abadi MT Condensed Light" charset="0"/>
                <a:ea typeface="Abadi MT Condensed Light" charset="0"/>
                <a:cs typeface="Abadi MT Condensed Light" charset="0"/>
              </a:rPr>
              <a:t>1. </a:t>
            </a:r>
            <a:r>
              <a:rPr lang="en-US" altLang="en-US" sz="2800" dirty="0">
                <a:solidFill>
                  <a:schemeClr val="tx1">
                    <a:lumMod val="75000"/>
                    <a:lumOff val="25000"/>
                  </a:schemeClr>
                </a:solidFill>
                <a:latin typeface="Abadi MT Condensed Light" charset="0"/>
                <a:ea typeface="Abadi MT Condensed Light" charset="0"/>
                <a:cs typeface="Abadi MT Condensed Light" charset="0"/>
              </a:rPr>
              <a:t>Download the app</a:t>
            </a:r>
            <a:r>
              <a:rPr lang="en-US" altLang="en-US" sz="2800" dirty="0" smtClean="0">
                <a:solidFill>
                  <a:schemeClr val="tx1">
                    <a:lumMod val="75000"/>
                    <a:lumOff val="25000"/>
                  </a:schemeClr>
                </a:solidFill>
                <a:latin typeface="Abadi MT Condensed Light" charset="0"/>
                <a:ea typeface="Abadi MT Condensed Light" charset="0"/>
                <a:cs typeface="Abadi MT Condensed Light" charset="0"/>
              </a:rPr>
              <a:t>.</a:t>
            </a:r>
            <a:endParaRPr lang="en-US" altLang="en-US" sz="2800" dirty="0">
              <a:solidFill>
                <a:schemeClr val="tx1">
                  <a:lumMod val="75000"/>
                  <a:lumOff val="25000"/>
                </a:schemeClr>
              </a:solidFill>
              <a:latin typeface="Abadi MT Condensed Light" charset="0"/>
              <a:ea typeface="Abadi MT Condensed Light" charset="0"/>
              <a:cs typeface="Abadi MT Condensed Light" charset="0"/>
            </a:endParaRPr>
          </a:p>
        </p:txBody>
      </p:sp>
      <p:sp>
        <p:nvSpPr>
          <p:cNvPr id="20485" name="TextBox 10"/>
          <p:cNvSpPr txBox="1">
            <a:spLocks noChangeArrowheads="1"/>
          </p:cNvSpPr>
          <p:nvPr/>
        </p:nvSpPr>
        <p:spPr bwMode="auto">
          <a:xfrm>
            <a:off x="4090365" y="1972978"/>
            <a:ext cx="2936188" cy="52322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2800" b="1" dirty="0">
                <a:solidFill>
                  <a:schemeClr val="tx1">
                    <a:lumMod val="75000"/>
                    <a:lumOff val="25000"/>
                  </a:schemeClr>
                </a:solidFill>
                <a:latin typeface="Abadi MT Condensed Light" charset="0"/>
                <a:ea typeface="Abadi MT Condensed Light" charset="0"/>
                <a:cs typeface="Abadi MT Condensed Light" charset="0"/>
              </a:rPr>
              <a:t>2. </a:t>
            </a:r>
            <a:r>
              <a:rPr lang="en-US" altLang="en-US" sz="2800" dirty="0">
                <a:solidFill>
                  <a:schemeClr val="tx1">
                    <a:lumMod val="75000"/>
                    <a:lumOff val="25000"/>
                  </a:schemeClr>
                </a:solidFill>
                <a:latin typeface="Abadi MT Condensed Light" charset="0"/>
                <a:ea typeface="Abadi MT Condensed Light" charset="0"/>
                <a:cs typeface="Abadi MT Condensed Light" charset="0"/>
              </a:rPr>
              <a:t>Sign up as a parent.</a:t>
            </a:r>
          </a:p>
        </p:txBody>
      </p:sp>
      <p:sp>
        <p:nvSpPr>
          <p:cNvPr id="20486" name="TextBox 11"/>
          <p:cNvSpPr txBox="1">
            <a:spLocks noChangeArrowheads="1"/>
          </p:cNvSpPr>
          <p:nvPr/>
        </p:nvSpPr>
        <p:spPr bwMode="auto">
          <a:xfrm>
            <a:off x="7739733" y="1972978"/>
            <a:ext cx="2491195" cy="52322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2800" b="1" dirty="0">
                <a:solidFill>
                  <a:schemeClr val="tx1">
                    <a:lumMod val="75000"/>
                    <a:lumOff val="25000"/>
                  </a:schemeClr>
                </a:solidFill>
                <a:latin typeface="Abadi MT Condensed Light" charset="0"/>
                <a:ea typeface="Abadi MT Condensed Light" charset="0"/>
                <a:cs typeface="Abadi MT Condensed Light" charset="0"/>
              </a:rPr>
              <a:t>3. </a:t>
            </a:r>
            <a:r>
              <a:rPr lang="en-US" altLang="en-US" sz="2800" dirty="0">
                <a:solidFill>
                  <a:schemeClr val="tx1">
                    <a:lumMod val="75000"/>
                    <a:lumOff val="25000"/>
                  </a:schemeClr>
                </a:solidFill>
                <a:latin typeface="Abadi MT Condensed Light" charset="0"/>
                <a:ea typeface="Abadi MT Condensed Light" charset="0"/>
                <a:cs typeface="Abadi MT Condensed Light" charset="0"/>
              </a:rPr>
              <a:t>Enter your code!</a:t>
            </a:r>
          </a:p>
        </p:txBody>
      </p:sp>
      <p:grpSp>
        <p:nvGrpSpPr>
          <p:cNvPr id="22535" name="Group 2"/>
          <p:cNvGrpSpPr>
            <a:grpSpLocks/>
          </p:cNvGrpSpPr>
          <p:nvPr/>
        </p:nvGrpSpPr>
        <p:grpSpPr bwMode="auto">
          <a:xfrm>
            <a:off x="1481503" y="2758420"/>
            <a:ext cx="1426291" cy="2709546"/>
            <a:chOff x="823913" y="1389063"/>
            <a:chExt cx="2284412" cy="4438650"/>
          </a:xfrm>
        </p:grpSpPr>
        <p:pic>
          <p:nvPicPr>
            <p:cNvPr id="22537" name="Picture 1" descr="AppSto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913" y="1389063"/>
              <a:ext cx="2284412"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 descr="IMG_559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6416" y="2112819"/>
              <a:ext cx="1704174" cy="302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2744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p:cNvSpPr txBox="1">
            <a:spLocks noChangeArrowheads="1"/>
          </p:cNvSpPr>
          <p:nvPr/>
        </p:nvSpPr>
        <p:spPr bwMode="auto">
          <a:xfrm>
            <a:off x="3462338" y="21129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endParaRPr lang="en-US" altLang="en-US" sz="1800" dirty="0"/>
          </a:p>
        </p:txBody>
      </p:sp>
      <p:pic>
        <p:nvPicPr>
          <p:cNvPr id="27650" name="Picture 6"/>
          <p:cNvPicPr>
            <a:picLocks noChangeAspect="1"/>
          </p:cNvPicPr>
          <p:nvPr/>
        </p:nvPicPr>
        <p:blipFill rotWithShape="1">
          <a:blip r:embed="rId3">
            <a:extLst>
              <a:ext uri="{28A0092B-C50C-407E-A947-70E740481C1C}">
                <a14:useLocalDpi xmlns:a14="http://schemas.microsoft.com/office/drawing/2010/main" val="0"/>
              </a:ext>
            </a:extLst>
          </a:blip>
          <a:srcRect l="2472" t="3046" r="2961" b="23780"/>
          <a:stretch/>
        </p:blipFill>
        <p:spPr bwMode="auto">
          <a:xfrm>
            <a:off x="3266659" y="365759"/>
            <a:ext cx="5356591" cy="48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10063" y="5931568"/>
            <a:ext cx="7904748" cy="369332"/>
          </a:xfrm>
          <a:prstGeom prst="rect">
            <a:avLst/>
          </a:prstGeom>
          <a:noFill/>
        </p:spPr>
        <p:txBody>
          <a:bodyPr wrap="square" rtlCol="0">
            <a:spAutoFit/>
          </a:bodyPr>
          <a:lstStyle/>
          <a:p>
            <a:r>
              <a:rPr lang="en-US" dirty="0">
                <a:hlinkClick r:id="rId4"/>
              </a:rPr>
              <a:t>https://</a:t>
            </a:r>
            <a:r>
              <a:rPr lang="en-US" dirty="0" err="1">
                <a:hlinkClick r:id="rId4"/>
              </a:rPr>
              <a:t>home.classdojo.com</a:t>
            </a:r>
            <a:r>
              <a:rPr lang="en-US" dirty="0">
                <a:hlinkClick r:id="rId4"/>
              </a:rPr>
              <a:t>/#/</a:t>
            </a:r>
            <a:r>
              <a:rPr lang="en-US" dirty="0" err="1">
                <a:hlinkClick r:id="rId4"/>
              </a:rPr>
              <a:t>story?_k</a:t>
            </a:r>
            <a:r>
              <a:rPr lang="en-US" dirty="0">
                <a:hlinkClick r:id="rId4"/>
              </a:rPr>
              <a:t>=qc6x9s</a:t>
            </a:r>
            <a:endParaRPr lang="en-US" dirty="0"/>
          </a:p>
        </p:txBody>
      </p:sp>
    </p:spTree>
    <p:extLst>
      <p:ext uri="{BB962C8B-B14F-4D97-AF65-F5344CB8AC3E}">
        <p14:creationId xmlns:p14="http://schemas.microsoft.com/office/powerpoint/2010/main" val="60296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97" y="464696"/>
            <a:ext cx="11426685" cy="1151965"/>
          </a:xfrm>
        </p:spPr>
        <p:txBody>
          <a:bodyPr>
            <a:noAutofit/>
          </a:bodyPr>
          <a:lstStyle/>
          <a:p>
            <a:r>
              <a:rPr lang="en-US" sz="6600" dirty="0" smtClean="0"/>
              <a:t>1</a:t>
            </a:r>
            <a:r>
              <a:rPr lang="en-US" sz="6600" baseline="30000" dirty="0" smtClean="0"/>
              <a:t>st</a:t>
            </a:r>
            <a:r>
              <a:rPr lang="en-US" sz="6600" dirty="0" smtClean="0"/>
              <a:t> Grade Math &amp; Science</a:t>
            </a:r>
            <a:endParaRPr lang="en-US" sz="6600"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769139" y="1824610"/>
            <a:ext cx="4597400" cy="3376621"/>
          </a:xfrm>
          <a:prstGeom prst="rect">
            <a:avLst/>
          </a:prstGeom>
        </p:spPr>
      </p:pic>
    </p:spTree>
    <p:extLst>
      <p:ext uri="{BB962C8B-B14F-4D97-AF65-F5344CB8AC3E}">
        <p14:creationId xmlns:p14="http://schemas.microsoft.com/office/powerpoint/2010/main" val="69100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96948"/>
            <a:ext cx="10396882" cy="1640817"/>
          </a:xfrm>
        </p:spPr>
        <p:txBody>
          <a:bodyPr>
            <a:normAutofit/>
          </a:bodyPr>
          <a:lstStyle/>
          <a:p>
            <a:pPr algn="ctr"/>
            <a:r>
              <a:rPr lang="en-US" sz="6600" dirty="0">
                <a:solidFill>
                  <a:schemeClr val="tx1">
                    <a:lumMod val="50000"/>
                    <a:lumOff val="50000"/>
                  </a:schemeClr>
                </a:solidFill>
                <a:ea typeface="Century Gothic" charset="0"/>
                <a:cs typeface="Century Gothic" charset="0"/>
              </a:rPr>
              <a:t>Major Math Concepts</a:t>
            </a:r>
            <a:endParaRPr lang="en-US" sz="6600" dirty="0">
              <a:solidFill>
                <a:schemeClr val="tx1">
                  <a:lumMod val="50000"/>
                  <a:lumOff val="50000"/>
                </a:schemeClr>
              </a:solidFill>
            </a:endParaRPr>
          </a:p>
        </p:txBody>
      </p:sp>
      <p:sp>
        <p:nvSpPr>
          <p:cNvPr id="3" name="TextBox 2"/>
          <p:cNvSpPr txBox="1"/>
          <p:nvPr/>
        </p:nvSpPr>
        <p:spPr>
          <a:xfrm>
            <a:off x="379828" y="1837765"/>
            <a:ext cx="5036234" cy="3108543"/>
          </a:xfrm>
          <a:prstGeom prst="rect">
            <a:avLst/>
          </a:prstGeom>
          <a:noFill/>
        </p:spPr>
        <p:txBody>
          <a:bodyPr wrap="square" rtlCol="0">
            <a:spAutoFit/>
          </a:bodyPr>
          <a:lstStyle/>
          <a:p>
            <a:pPr algn="ctr">
              <a:buNone/>
            </a:pPr>
            <a:r>
              <a:rPr lang="en-US" sz="2800" b="1" dirty="0">
                <a:latin typeface="Abadi MT Condensed Light" charset="0"/>
                <a:ea typeface="Abadi MT Condensed Light" charset="0"/>
                <a:cs typeface="Abadi MT Condensed Light" charset="0"/>
              </a:rPr>
              <a:t>First </a:t>
            </a:r>
            <a:r>
              <a:rPr lang="en-US" sz="2800" b="1" dirty="0" smtClean="0">
                <a:latin typeface="Abadi MT Condensed Light" charset="0"/>
                <a:ea typeface="Abadi MT Condensed Light" charset="0"/>
                <a:cs typeface="Abadi MT Condensed Light" charset="0"/>
              </a:rPr>
              <a:t>Grade:</a:t>
            </a:r>
          </a:p>
          <a:p>
            <a:pPr algn="ctr">
              <a:buNone/>
            </a:pPr>
            <a:endParaRPr lang="en-US" sz="2800" b="1" dirty="0" smtClean="0">
              <a:latin typeface="Abadi MT Condensed Light" charset="0"/>
              <a:ea typeface="Abadi MT Condensed Light" charset="0"/>
              <a:cs typeface="Abadi MT Condensed Light" charset="0"/>
            </a:endParaRPr>
          </a:p>
          <a:p>
            <a:pPr marL="342900" indent="-3429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Number </a:t>
            </a:r>
            <a:r>
              <a:rPr lang="en-US" sz="2800" dirty="0">
                <a:latin typeface="Abadi MT Condensed Light" charset="0"/>
                <a:ea typeface="Abadi MT Condensed Light" charset="0"/>
                <a:cs typeface="Abadi MT Condensed Light" charset="0"/>
                <a:sym typeface="Calibri"/>
              </a:rPr>
              <a:t>Concepts  </a:t>
            </a:r>
            <a:endParaRPr lang="en-US" sz="2800" dirty="0" smtClean="0">
              <a:latin typeface="Abadi MT Condensed Light" charset="0"/>
              <a:ea typeface="Abadi MT Condensed Light" charset="0"/>
              <a:cs typeface="Abadi MT Condensed Light" charset="0"/>
              <a:sym typeface="Calibri"/>
            </a:endParaRPr>
          </a:p>
          <a:p>
            <a:pPr marL="342900" indent="-3429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Numbers </a:t>
            </a:r>
            <a:r>
              <a:rPr lang="en-US" sz="2800" dirty="0">
                <a:latin typeface="Abadi MT Condensed Light" charset="0"/>
                <a:ea typeface="Abadi MT Condensed Light" charset="0"/>
                <a:cs typeface="Abadi MT Condensed Light" charset="0"/>
                <a:sym typeface="Calibri"/>
              </a:rPr>
              <a:t>and </a:t>
            </a:r>
            <a:r>
              <a:rPr lang="en-US" sz="2800" dirty="0" smtClean="0">
                <a:latin typeface="Abadi MT Condensed Light" charset="0"/>
                <a:ea typeface="Abadi MT Condensed Light" charset="0"/>
                <a:cs typeface="Abadi MT Condensed Light" charset="0"/>
                <a:sym typeface="Calibri"/>
              </a:rPr>
              <a:t>Operations</a:t>
            </a:r>
          </a:p>
          <a:p>
            <a:pPr marL="342900" indent="-3429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Time</a:t>
            </a:r>
          </a:p>
          <a:p>
            <a:pPr marL="342900" indent="-3429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 Measurement </a:t>
            </a:r>
            <a:r>
              <a:rPr lang="en-US" sz="2800" dirty="0">
                <a:latin typeface="Abadi MT Condensed Light" charset="0"/>
                <a:ea typeface="Abadi MT Condensed Light" charset="0"/>
                <a:cs typeface="Abadi MT Condensed Light" charset="0"/>
                <a:sym typeface="Calibri"/>
              </a:rPr>
              <a:t>and </a:t>
            </a:r>
            <a:r>
              <a:rPr lang="en-US" sz="2800" dirty="0" smtClean="0">
                <a:latin typeface="Abadi MT Condensed Light" charset="0"/>
                <a:ea typeface="Abadi MT Condensed Light" charset="0"/>
                <a:cs typeface="Abadi MT Condensed Light" charset="0"/>
                <a:sym typeface="Calibri"/>
              </a:rPr>
              <a:t>Data</a:t>
            </a:r>
          </a:p>
          <a:p>
            <a:pPr marL="342900" indent="-3429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Geometry</a:t>
            </a:r>
            <a:endParaRPr lang="en-US" sz="2800" dirty="0">
              <a:latin typeface="Abadi MT Condensed Light" charset="0"/>
              <a:ea typeface="Abadi MT Condensed Light" charset="0"/>
              <a:cs typeface="Abadi MT Condensed Light" charset="0"/>
              <a:sym typeface="Calibri"/>
            </a:endParaRPr>
          </a:p>
        </p:txBody>
      </p:sp>
      <p:sp>
        <p:nvSpPr>
          <p:cNvPr id="4" name="TextBox 3"/>
          <p:cNvSpPr txBox="1"/>
          <p:nvPr/>
        </p:nvSpPr>
        <p:spPr>
          <a:xfrm>
            <a:off x="6485206" y="1837765"/>
            <a:ext cx="4712677" cy="3385542"/>
          </a:xfrm>
          <a:prstGeom prst="rect">
            <a:avLst/>
          </a:prstGeom>
          <a:noFill/>
        </p:spPr>
        <p:txBody>
          <a:bodyPr wrap="square" rtlCol="0">
            <a:spAutoFit/>
          </a:bodyPr>
          <a:lstStyle/>
          <a:p>
            <a:pPr algn="ctr"/>
            <a:r>
              <a:rPr lang="en-US" sz="2800" b="1" dirty="0">
                <a:latin typeface="Abadi MT Condensed Light" charset="0"/>
                <a:ea typeface="Abadi MT Condensed Light" charset="0"/>
                <a:cs typeface="Abadi MT Condensed Light" charset="0"/>
              </a:rPr>
              <a:t>Second </a:t>
            </a:r>
            <a:r>
              <a:rPr lang="en-US" sz="2800" b="1" dirty="0" smtClean="0">
                <a:latin typeface="Abadi MT Condensed Light" charset="0"/>
                <a:ea typeface="Abadi MT Condensed Light" charset="0"/>
                <a:cs typeface="Abadi MT Condensed Light" charset="0"/>
              </a:rPr>
              <a:t>Grade:</a:t>
            </a:r>
          </a:p>
          <a:p>
            <a:endParaRPr lang="en-US" sz="2800" dirty="0" smtClean="0">
              <a:latin typeface="Abadi MT Condensed Light" charset="0"/>
              <a:ea typeface="Abadi MT Condensed Light" charset="0"/>
              <a:cs typeface="Abadi MT Condensed Light" charset="0"/>
              <a:sym typeface="Calibri"/>
            </a:endParaRPr>
          </a:p>
          <a:p>
            <a:pPr marL="457200"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Number </a:t>
            </a:r>
            <a:r>
              <a:rPr lang="en-US" sz="2800" dirty="0">
                <a:latin typeface="Abadi MT Condensed Light" charset="0"/>
                <a:ea typeface="Abadi MT Condensed Light" charset="0"/>
                <a:cs typeface="Abadi MT Condensed Light" charset="0"/>
                <a:sym typeface="Calibri"/>
              </a:rPr>
              <a:t>Concepts </a:t>
            </a:r>
            <a:endParaRPr lang="en-US" sz="2800" dirty="0" smtClean="0">
              <a:latin typeface="Abadi MT Condensed Light" charset="0"/>
              <a:ea typeface="Abadi MT Condensed Light" charset="0"/>
              <a:cs typeface="Abadi MT Condensed Light" charset="0"/>
              <a:sym typeface="Calibri"/>
            </a:endParaRPr>
          </a:p>
          <a:p>
            <a:pPr marL="457200"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sym typeface="Calibri"/>
              </a:rPr>
              <a:t>Numbers </a:t>
            </a:r>
            <a:r>
              <a:rPr lang="en-US" sz="2800" dirty="0">
                <a:latin typeface="Abadi MT Condensed Light" charset="0"/>
                <a:ea typeface="Abadi MT Condensed Light" charset="0"/>
                <a:cs typeface="Abadi MT Condensed Light" charset="0"/>
                <a:sym typeface="Calibri"/>
              </a:rPr>
              <a:t>and Operations </a:t>
            </a:r>
          </a:p>
          <a:p>
            <a:pPr marL="457200" indent="-457200">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Time </a:t>
            </a:r>
            <a:r>
              <a:rPr lang="en-US" sz="2800" dirty="0">
                <a:latin typeface="Abadi MT Condensed Light" charset="0"/>
                <a:ea typeface="Abadi MT Condensed Light" charset="0"/>
                <a:cs typeface="Abadi MT Condensed Light" charset="0"/>
                <a:sym typeface="Calibri"/>
              </a:rPr>
              <a:t>and Money  </a:t>
            </a:r>
            <a:endParaRPr lang="en-US" sz="2800" dirty="0" smtClean="0">
              <a:latin typeface="Abadi MT Condensed Light" charset="0"/>
              <a:ea typeface="Abadi MT Condensed Light" charset="0"/>
              <a:cs typeface="Abadi MT Condensed Light" charset="0"/>
              <a:sym typeface="Calibri"/>
            </a:endParaRPr>
          </a:p>
          <a:p>
            <a:pPr marL="457200" indent="-457200">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Measurement </a:t>
            </a:r>
            <a:r>
              <a:rPr lang="en-US" sz="2800" dirty="0">
                <a:latin typeface="Abadi MT Condensed Light" charset="0"/>
                <a:ea typeface="Abadi MT Condensed Light" charset="0"/>
                <a:cs typeface="Abadi MT Condensed Light" charset="0"/>
                <a:sym typeface="Calibri"/>
              </a:rPr>
              <a:t>and </a:t>
            </a:r>
            <a:r>
              <a:rPr lang="en-US" sz="2800" dirty="0" smtClean="0">
                <a:latin typeface="Abadi MT Condensed Light" charset="0"/>
                <a:ea typeface="Abadi MT Condensed Light" charset="0"/>
                <a:cs typeface="Abadi MT Condensed Light" charset="0"/>
                <a:sym typeface="Calibri"/>
              </a:rPr>
              <a:t>Data</a:t>
            </a:r>
          </a:p>
          <a:p>
            <a:pPr marL="457200" indent="-457200">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Geometry</a:t>
            </a:r>
            <a:endParaRPr lang="en-US" sz="2800" dirty="0">
              <a:latin typeface="Abadi MT Condensed Light" charset="0"/>
              <a:ea typeface="Abadi MT Condensed Light" charset="0"/>
              <a:cs typeface="Abadi MT Condensed Light" charset="0"/>
              <a:sym typeface="Calibri"/>
            </a:endParaRPr>
          </a:p>
          <a:p>
            <a:pPr algn="ctr"/>
            <a:endParaRPr lang="en-US" dirty="0"/>
          </a:p>
        </p:txBody>
      </p:sp>
    </p:spTree>
    <p:extLst>
      <p:ext uri="{BB962C8B-B14F-4D97-AF65-F5344CB8AC3E}">
        <p14:creationId xmlns:p14="http://schemas.microsoft.com/office/powerpoint/2010/main" val="171494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Basic Facts</a:t>
            </a:r>
            <a:endParaRPr lang="en-US" sz="6600" dirty="0">
              <a:solidFill>
                <a:schemeClr val="tx1">
                  <a:lumMod val="50000"/>
                  <a:lumOff val="50000"/>
                </a:schemeClr>
              </a:solidFill>
            </a:endParaRPr>
          </a:p>
        </p:txBody>
      </p:sp>
      <p:sp>
        <p:nvSpPr>
          <p:cNvPr id="6" name="TextBox 5"/>
          <p:cNvSpPr txBox="1"/>
          <p:nvPr/>
        </p:nvSpPr>
        <p:spPr>
          <a:xfrm>
            <a:off x="801858" y="2082018"/>
            <a:ext cx="10705514" cy="3108543"/>
          </a:xfrm>
          <a:prstGeom prst="rect">
            <a:avLst/>
          </a:prstGeom>
          <a:noFill/>
          <a:ln>
            <a:noFill/>
          </a:ln>
        </p:spPr>
        <p:txBody>
          <a:bodyPr wrap="square" rtlCol="0">
            <a:spAutoFit/>
          </a:bodyPr>
          <a:lstStyle/>
          <a:p>
            <a:pPr marL="457200" indent="-457200">
              <a:buClr>
                <a:schemeClr val="accent1"/>
              </a:buClr>
              <a:buFont typeface="Wingdings" charset="2"/>
              <a:buChar char="Ø"/>
            </a:pPr>
            <a:r>
              <a:rPr lang="en-US" sz="2800" dirty="0">
                <a:latin typeface="Abadi MT Condensed Light" charset="0"/>
                <a:ea typeface="Abadi MT Condensed Light" charset="0"/>
                <a:cs typeface="Abadi MT Condensed Light" charset="0"/>
              </a:rPr>
              <a:t>Basic Fact Flash Cards Practiced Nightly for 10 minutes</a:t>
            </a:r>
          </a:p>
          <a:p>
            <a:pPr marL="1648206" lvl="4" indent="-514350">
              <a:buFont typeface="+mj-lt"/>
              <a:buAutoNum type="arabicPeriod"/>
            </a:pPr>
            <a:r>
              <a:rPr lang="en-US" sz="2800" b="1" dirty="0">
                <a:latin typeface="Abadi MT Condensed Light" charset="0"/>
                <a:ea typeface="Abadi MT Condensed Light" charset="0"/>
                <a:cs typeface="Abadi MT Condensed Light" charset="0"/>
              </a:rPr>
              <a:t>+/- 1 and 2</a:t>
            </a:r>
          </a:p>
          <a:p>
            <a:pPr marL="1648206" lvl="4" indent="-514350">
              <a:buFont typeface="+mj-lt"/>
              <a:buAutoNum type="arabicPeriod"/>
            </a:pPr>
            <a:r>
              <a:rPr lang="en-US" sz="2800" b="1" dirty="0">
                <a:latin typeface="Abadi MT Condensed Light" charset="0"/>
                <a:ea typeface="Abadi MT Condensed Light" charset="0"/>
                <a:cs typeface="Abadi MT Condensed Light" charset="0"/>
              </a:rPr>
              <a:t>+/- Making Ten</a:t>
            </a:r>
          </a:p>
          <a:p>
            <a:pPr marL="1648206" lvl="4" indent="-514350">
              <a:buFont typeface="+mj-lt"/>
              <a:buAutoNum type="arabicPeriod"/>
            </a:pPr>
            <a:r>
              <a:rPr lang="en-US" sz="2800" b="1" dirty="0">
                <a:latin typeface="Abadi MT Condensed Light" charset="0"/>
                <a:ea typeface="Abadi MT Condensed Light" charset="0"/>
                <a:cs typeface="Abadi MT Condensed Light" charset="0"/>
              </a:rPr>
              <a:t>+/- Doubles</a:t>
            </a:r>
          </a:p>
          <a:p>
            <a:pPr marL="1648206" lvl="4" indent="-514350">
              <a:buFont typeface="+mj-lt"/>
              <a:buAutoNum type="arabicPeriod"/>
            </a:pPr>
            <a:r>
              <a:rPr lang="en-US" sz="2800" b="1" dirty="0">
                <a:latin typeface="Abadi MT Condensed Light" charset="0"/>
                <a:ea typeface="Abadi MT Condensed Light" charset="0"/>
                <a:cs typeface="Abadi MT Condensed Light" charset="0"/>
              </a:rPr>
              <a:t>+/- </a:t>
            </a:r>
            <a:r>
              <a:rPr lang="en-US" sz="2800" b="1" dirty="0" smtClean="0">
                <a:latin typeface="Abadi MT Condensed Light" charset="0"/>
                <a:ea typeface="Abadi MT Condensed Light" charset="0"/>
                <a:cs typeface="Abadi MT Condensed Light" charset="0"/>
              </a:rPr>
              <a:t>Ten</a:t>
            </a:r>
            <a:endParaRPr lang="en-US" sz="2800" b="1" dirty="0" smtClean="0">
              <a:latin typeface="Abadi MT Condensed Light" charset="0"/>
              <a:ea typeface="Abadi MT Condensed Light" charset="0"/>
              <a:cs typeface="Abadi MT Condensed Light" charset="0"/>
            </a:endParaRPr>
          </a:p>
          <a:p>
            <a:pPr marL="219456" lvl="1"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You </a:t>
            </a:r>
            <a:r>
              <a:rPr lang="en-US" sz="2800" dirty="0">
                <a:latin typeface="Abadi MT Condensed Light" charset="0"/>
                <a:ea typeface="Abadi MT Condensed Light" charset="0"/>
                <a:cs typeface="Abadi MT Condensed Light" charset="0"/>
              </a:rPr>
              <a:t>will receive notifications quarterly with your child’s </a:t>
            </a:r>
            <a:r>
              <a:rPr lang="en-US" sz="2800" dirty="0" smtClean="0">
                <a:latin typeface="Abadi MT Condensed Light" charset="0"/>
                <a:ea typeface="Abadi MT Condensed Light" charset="0"/>
                <a:cs typeface="Abadi MT Condensed Light" charset="0"/>
              </a:rPr>
              <a:t>scores</a:t>
            </a:r>
          </a:p>
          <a:p>
            <a:pPr marL="219456" lvl="1"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Primary </a:t>
            </a:r>
            <a:r>
              <a:rPr lang="en-US" sz="2800" dirty="0">
                <a:latin typeface="Abadi MT Condensed Light" charset="0"/>
                <a:ea typeface="Abadi MT Condensed Light" charset="0"/>
                <a:cs typeface="Abadi MT Condensed Light" charset="0"/>
              </a:rPr>
              <a:t>Basic Fact Night – Thursday, October 6</a:t>
            </a:r>
            <a:r>
              <a:rPr lang="en-US" sz="2800" baseline="30000" dirty="0">
                <a:latin typeface="Abadi MT Condensed Light" charset="0"/>
                <a:ea typeface="Abadi MT Condensed Light" charset="0"/>
                <a:cs typeface="Abadi MT Condensed Light" charset="0"/>
              </a:rPr>
              <a:t>th</a:t>
            </a:r>
            <a:r>
              <a:rPr lang="en-US" sz="2800" dirty="0">
                <a:latin typeface="Abadi MT Condensed Light" charset="0"/>
                <a:ea typeface="Abadi MT Condensed Light" charset="0"/>
                <a:cs typeface="Abadi MT Condensed Light" charset="0"/>
              </a:rPr>
              <a:t> </a:t>
            </a:r>
            <a:endParaRPr lang="en-US" sz="2800" dirty="0" smtClean="0">
              <a:latin typeface="Abadi MT Condensed Light" charset="0"/>
              <a:ea typeface="Abadi MT Condensed Light" charset="0"/>
              <a:cs typeface="Abadi MT Condensed Light" charset="0"/>
            </a:endParaRPr>
          </a:p>
        </p:txBody>
      </p:sp>
      <p:pic>
        <p:nvPicPr>
          <p:cNvPr id="7" name="Picture 6"/>
          <p:cNvPicPr>
            <a:picLocks noChangeAspect="1"/>
          </p:cNvPicPr>
          <p:nvPr/>
        </p:nvPicPr>
        <p:blipFill>
          <a:blip r:embed="rId3"/>
          <a:stretch>
            <a:fillRect/>
          </a:stretch>
        </p:blipFill>
        <p:spPr>
          <a:xfrm>
            <a:off x="8501575" y="2635348"/>
            <a:ext cx="1905000" cy="1581150"/>
          </a:xfrm>
          <a:prstGeom prst="rect">
            <a:avLst/>
          </a:prstGeom>
        </p:spPr>
      </p:pic>
    </p:spTree>
    <p:extLst>
      <p:ext uri="{BB962C8B-B14F-4D97-AF65-F5344CB8AC3E}">
        <p14:creationId xmlns:p14="http://schemas.microsoft.com/office/powerpoint/2010/main" val="1522274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A Typical 1</a:t>
            </a:r>
            <a:r>
              <a:rPr lang="en-US" sz="6600" baseline="30000" dirty="0" smtClean="0">
                <a:solidFill>
                  <a:schemeClr val="tx1">
                    <a:lumMod val="50000"/>
                    <a:lumOff val="50000"/>
                  </a:schemeClr>
                </a:solidFill>
              </a:rPr>
              <a:t>st</a:t>
            </a:r>
            <a:r>
              <a:rPr lang="en-US" sz="6600" dirty="0" smtClean="0">
                <a:solidFill>
                  <a:schemeClr val="tx1">
                    <a:lumMod val="50000"/>
                    <a:lumOff val="50000"/>
                  </a:schemeClr>
                </a:solidFill>
              </a:rPr>
              <a:t> Grade math day</a:t>
            </a:r>
            <a:endParaRPr lang="en-US" sz="6600" dirty="0">
              <a:solidFill>
                <a:schemeClr val="tx1">
                  <a:lumMod val="50000"/>
                  <a:lumOff val="50000"/>
                </a:schemeClr>
              </a:solidFill>
            </a:endParaRPr>
          </a:p>
        </p:txBody>
      </p:sp>
      <p:sp>
        <p:nvSpPr>
          <p:cNvPr id="3" name="TextBox 2"/>
          <p:cNvSpPr txBox="1"/>
          <p:nvPr/>
        </p:nvSpPr>
        <p:spPr>
          <a:xfrm>
            <a:off x="787791" y="1983546"/>
            <a:ext cx="10466362" cy="4142673"/>
          </a:xfrm>
          <a:prstGeom prst="rect">
            <a:avLst/>
          </a:prstGeom>
          <a:noFill/>
        </p:spPr>
        <p:txBody>
          <a:bodyPr wrap="square" rtlCol="0">
            <a:spAutoFit/>
          </a:bodyPr>
          <a:lstStyle/>
          <a:p>
            <a:pPr marL="457200" indent="-457200">
              <a:lnSpc>
                <a:spcPct val="120000"/>
              </a:lnSpc>
              <a:spcBef>
                <a:spcPts val="0"/>
              </a:spcBef>
              <a:buClr>
                <a:schemeClr val="accent1"/>
              </a:buClr>
              <a:buSzPct val="100000"/>
              <a:buFont typeface="Wingdings" charset="2"/>
              <a:buChar char="Ø"/>
            </a:pPr>
            <a:r>
              <a:rPr lang="en-US" sz="2800" dirty="0">
                <a:latin typeface="Abadi MT Condensed Light" charset="0"/>
                <a:ea typeface="Abadi MT Condensed Light" charset="0"/>
                <a:cs typeface="Abadi MT Condensed Light" charset="0"/>
                <a:sym typeface="Calibri"/>
              </a:rPr>
              <a:t>75-90 minutes </a:t>
            </a:r>
            <a:r>
              <a:rPr lang="en-US" sz="2800" dirty="0" smtClean="0">
                <a:latin typeface="Abadi MT Condensed Light" charset="0"/>
                <a:ea typeface="Abadi MT Condensed Light" charset="0"/>
                <a:cs typeface="Abadi MT Condensed Light" charset="0"/>
                <a:sym typeface="Calibri"/>
              </a:rPr>
              <a:t>daily</a:t>
            </a:r>
          </a:p>
          <a:p>
            <a:pPr marL="457200" indent="-457200">
              <a:lnSpc>
                <a:spcPct val="120000"/>
              </a:lnSpc>
              <a:spcBef>
                <a:spcPts val="0"/>
              </a:spcBef>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Begins </a:t>
            </a:r>
            <a:r>
              <a:rPr lang="en-US" sz="2800" dirty="0">
                <a:latin typeface="Abadi MT Condensed Light" charset="0"/>
                <a:ea typeface="Abadi MT Condensed Light" charset="0"/>
                <a:cs typeface="Abadi MT Condensed Light" charset="0"/>
                <a:sym typeface="Calibri"/>
              </a:rPr>
              <a:t>with a high-quality number </a:t>
            </a:r>
            <a:r>
              <a:rPr lang="en-US" sz="2800" dirty="0" smtClean="0">
                <a:latin typeface="Abadi MT Condensed Light" charset="0"/>
                <a:ea typeface="Abadi MT Condensed Light" charset="0"/>
                <a:cs typeface="Abadi MT Condensed Light" charset="0"/>
                <a:sym typeface="Calibri"/>
              </a:rPr>
              <a:t>routine</a:t>
            </a:r>
          </a:p>
          <a:p>
            <a:pPr marL="457200" indent="-457200">
              <a:lnSpc>
                <a:spcPct val="120000"/>
              </a:lnSpc>
              <a:spcBef>
                <a:spcPts val="0"/>
              </a:spcBef>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Standards </a:t>
            </a:r>
            <a:r>
              <a:rPr lang="en-US" sz="2800" dirty="0">
                <a:latin typeface="Abadi MT Condensed Light" charset="0"/>
                <a:ea typeface="Abadi MT Condensed Light" charset="0"/>
                <a:cs typeface="Abadi MT Condensed Light" charset="0"/>
                <a:sym typeface="Calibri"/>
              </a:rPr>
              <a:t>based instruction: high quality tasks, variety of representations, purposeful questions, and student </a:t>
            </a:r>
            <a:r>
              <a:rPr lang="en-US" sz="2800" dirty="0" smtClean="0">
                <a:latin typeface="Abadi MT Condensed Light" charset="0"/>
                <a:ea typeface="Abadi MT Condensed Light" charset="0"/>
                <a:cs typeface="Abadi MT Condensed Light" charset="0"/>
                <a:sym typeface="Calibri"/>
              </a:rPr>
              <a:t>discourse</a:t>
            </a:r>
          </a:p>
          <a:p>
            <a:pPr marL="457200" indent="-457200">
              <a:lnSpc>
                <a:spcPct val="120000"/>
              </a:lnSpc>
              <a:spcBef>
                <a:spcPts val="0"/>
              </a:spcBef>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Differentiated </a:t>
            </a:r>
            <a:r>
              <a:rPr lang="en-US" sz="2800" dirty="0">
                <a:latin typeface="Abadi MT Condensed Light" charset="0"/>
                <a:ea typeface="Abadi MT Condensed Light" charset="0"/>
                <a:cs typeface="Abadi MT Condensed Light" charset="0"/>
                <a:sym typeface="Calibri"/>
              </a:rPr>
              <a:t>instruction </a:t>
            </a:r>
            <a:endParaRPr lang="en-US" sz="2800" dirty="0" smtClean="0">
              <a:latin typeface="Abadi MT Condensed Light" charset="0"/>
              <a:ea typeface="Abadi MT Condensed Light" charset="0"/>
              <a:cs typeface="Abadi MT Condensed Light" charset="0"/>
              <a:sym typeface="Calibri"/>
            </a:endParaRPr>
          </a:p>
          <a:p>
            <a:pPr marL="457200" indent="-457200">
              <a:lnSpc>
                <a:spcPct val="120000"/>
              </a:lnSpc>
              <a:spcBef>
                <a:spcPts val="0"/>
              </a:spcBef>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Math Journal</a:t>
            </a:r>
          </a:p>
          <a:p>
            <a:pPr marL="457200" indent="-457200">
              <a:lnSpc>
                <a:spcPct val="120000"/>
              </a:lnSpc>
              <a:spcBef>
                <a:spcPts val="0"/>
              </a:spcBef>
              <a:buClr>
                <a:schemeClr val="accent1"/>
              </a:buClr>
              <a:buSzPct val="100000"/>
              <a:buFont typeface="Wingdings" charset="2"/>
              <a:buChar char="Ø"/>
            </a:pPr>
            <a:r>
              <a:rPr lang="en-US" sz="2800" dirty="0" smtClean="0">
                <a:latin typeface="Abadi MT Condensed Light" charset="0"/>
                <a:ea typeface="Abadi MT Condensed Light" charset="0"/>
                <a:cs typeface="Abadi MT Condensed Light" charset="0"/>
                <a:sym typeface="Calibri"/>
              </a:rPr>
              <a:t>Additional </a:t>
            </a:r>
            <a:r>
              <a:rPr lang="en-US" sz="2800" dirty="0">
                <a:latin typeface="Abadi MT Condensed Light" charset="0"/>
                <a:ea typeface="Abadi MT Condensed Light" charset="0"/>
                <a:cs typeface="Abadi MT Condensed Light" charset="0"/>
                <a:sym typeface="Calibri"/>
              </a:rPr>
              <a:t>staff:  Mr. Clark, Mrs. O’Neill, Dr. Stevens</a:t>
            </a:r>
          </a:p>
          <a:p>
            <a:pPr marL="285750" marR="0" lvl="0" indent="-285750" defTabSz="914400" eaLnBrk="1" fontAlgn="auto" latinLnBrk="0" hangingPunct="1">
              <a:lnSpc>
                <a:spcPct val="100000"/>
              </a:lnSpc>
              <a:spcBef>
                <a:spcPts val="0"/>
              </a:spcBef>
              <a:spcAft>
                <a:spcPts val="0"/>
              </a:spcAft>
              <a:buClr>
                <a:schemeClr val="accent1"/>
              </a:buClr>
              <a:buSzTx/>
              <a:buFont typeface="Wingdings" charset="2"/>
              <a:buNone/>
              <a:tabLst/>
              <a:defRPr/>
            </a:pPr>
            <a:endParaRPr lang="en-US" sz="2800"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481863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homework</a:t>
            </a:r>
            <a:endParaRPr lang="en-US" sz="6600" dirty="0">
              <a:solidFill>
                <a:schemeClr val="tx1">
                  <a:lumMod val="50000"/>
                  <a:lumOff val="50000"/>
                </a:schemeClr>
              </a:solidFill>
            </a:endParaRPr>
          </a:p>
        </p:txBody>
      </p:sp>
      <p:sp>
        <p:nvSpPr>
          <p:cNvPr id="3" name="TextBox 2"/>
          <p:cNvSpPr txBox="1"/>
          <p:nvPr/>
        </p:nvSpPr>
        <p:spPr>
          <a:xfrm>
            <a:off x="5866228" y="2096086"/>
            <a:ext cx="4825218" cy="3816429"/>
          </a:xfrm>
          <a:prstGeom prst="rect">
            <a:avLst/>
          </a:prstGeom>
          <a:noFill/>
        </p:spPr>
        <p:txBody>
          <a:bodyPr wrap="square" rtlCol="0">
            <a:spAutoFit/>
          </a:bodyPr>
          <a:lstStyle/>
          <a:p>
            <a:pPr marL="457200" indent="-457200">
              <a:buClr>
                <a:schemeClr val="accent1"/>
              </a:buClr>
              <a:buFont typeface="Wingdings" charset="2"/>
              <a:buChar char="Ø"/>
            </a:pPr>
            <a:r>
              <a:rPr lang="en-US" sz="2800" dirty="0">
                <a:latin typeface="Abadi MT Condensed Light" charset="0"/>
                <a:ea typeface="Abadi MT Condensed Light" charset="0"/>
                <a:cs typeface="Abadi MT Condensed Light" charset="0"/>
              </a:rPr>
              <a:t>Homework will come home on Monday and is due </a:t>
            </a:r>
            <a:r>
              <a:rPr lang="en-US" sz="2800" dirty="0" smtClean="0">
                <a:latin typeface="Abadi MT Condensed Light" charset="0"/>
                <a:ea typeface="Abadi MT Condensed Light" charset="0"/>
                <a:cs typeface="Abadi MT Condensed Light" charset="0"/>
              </a:rPr>
              <a:t>Friday</a:t>
            </a:r>
          </a:p>
          <a:p>
            <a:pPr marL="457200"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Basic </a:t>
            </a:r>
            <a:r>
              <a:rPr lang="en-US" sz="2800" dirty="0">
                <a:latin typeface="Abadi MT Condensed Light" charset="0"/>
                <a:ea typeface="Abadi MT Condensed Light" charset="0"/>
                <a:cs typeface="Abadi MT Condensed Light" charset="0"/>
              </a:rPr>
              <a:t>Fact Fluency Games and </a:t>
            </a:r>
            <a:r>
              <a:rPr lang="en-US" sz="2800" dirty="0" smtClean="0">
                <a:latin typeface="Abadi MT Condensed Light" charset="0"/>
                <a:ea typeface="Abadi MT Condensed Light" charset="0"/>
                <a:cs typeface="Abadi MT Condensed Light" charset="0"/>
              </a:rPr>
              <a:t>Cards</a:t>
            </a:r>
          </a:p>
          <a:p>
            <a:pPr marL="457200" indent="-45720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Purpose </a:t>
            </a:r>
            <a:r>
              <a:rPr lang="en-US" sz="2800" dirty="0">
                <a:latin typeface="Abadi MT Condensed Light" charset="0"/>
                <a:ea typeface="Abadi MT Condensed Light" charset="0"/>
                <a:cs typeface="Abadi MT Condensed Light" charset="0"/>
              </a:rPr>
              <a:t>of Homework: </a:t>
            </a:r>
          </a:p>
          <a:p>
            <a:pPr marL="914400" lvl="1" indent="-457200">
              <a:buFont typeface="Wingdings" charset="2"/>
              <a:buChar char="Ø"/>
            </a:pPr>
            <a:r>
              <a:rPr lang="en-US" sz="2800" dirty="0">
                <a:latin typeface="Abadi MT Condensed Light" charset="0"/>
                <a:ea typeface="Abadi MT Condensed Light" charset="0"/>
                <a:cs typeface="Abadi MT Condensed Light" charset="0"/>
              </a:rPr>
              <a:t>Parent/Child Academic Relations </a:t>
            </a:r>
            <a:endParaRPr lang="en-US" sz="2800" dirty="0" smtClean="0">
              <a:latin typeface="Abadi MT Condensed Light" charset="0"/>
              <a:ea typeface="Abadi MT Condensed Light" charset="0"/>
              <a:cs typeface="Abadi MT Condensed Light" charset="0"/>
            </a:endParaRPr>
          </a:p>
          <a:p>
            <a:pPr marL="914400" lvl="1" indent="-457200">
              <a:buFont typeface="Wingdings" charset="2"/>
              <a:buChar char="Ø"/>
            </a:pPr>
            <a:r>
              <a:rPr lang="en-US" sz="2800" dirty="0" smtClean="0">
                <a:latin typeface="Abadi MT Condensed Light" charset="0"/>
                <a:ea typeface="Abadi MT Condensed Light" charset="0"/>
                <a:cs typeface="Abadi MT Condensed Light" charset="0"/>
              </a:rPr>
              <a:t>Practice</a:t>
            </a:r>
            <a:endParaRPr lang="en-US" sz="2800" dirty="0">
              <a:latin typeface="Abadi MT Condensed Light" charset="0"/>
              <a:ea typeface="Abadi MT Condensed Light" charset="0"/>
              <a:cs typeface="Abadi MT Condensed Light" charset="0"/>
            </a:endParaRPr>
          </a:p>
          <a:p>
            <a:endParaRPr lang="en-US" dirty="0"/>
          </a:p>
        </p:txBody>
      </p:sp>
      <p:pic>
        <p:nvPicPr>
          <p:cNvPr id="4" name="Picture 3"/>
          <p:cNvPicPr>
            <a:picLocks noChangeAspect="1"/>
          </p:cNvPicPr>
          <p:nvPr/>
        </p:nvPicPr>
        <p:blipFill>
          <a:blip r:embed="rId3"/>
          <a:stretch>
            <a:fillRect/>
          </a:stretch>
        </p:blipFill>
        <p:spPr>
          <a:xfrm>
            <a:off x="1205133" y="2648243"/>
            <a:ext cx="3803650" cy="2132440"/>
          </a:xfrm>
          <a:prstGeom prst="rect">
            <a:avLst/>
          </a:prstGeom>
        </p:spPr>
      </p:pic>
    </p:spTree>
    <p:extLst>
      <p:ext uri="{BB962C8B-B14F-4D97-AF65-F5344CB8AC3E}">
        <p14:creationId xmlns:p14="http://schemas.microsoft.com/office/powerpoint/2010/main" val="1400101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914272"/>
          </a:xfrm>
        </p:spPr>
        <p:txBody>
          <a:bodyPr>
            <a:normAutofit fontScale="90000"/>
          </a:bodyPr>
          <a:lstStyle/>
          <a:p>
            <a:pPr algn="ctr"/>
            <a:r>
              <a:rPr lang="en-US" sz="6600" dirty="0" smtClean="0">
                <a:solidFill>
                  <a:schemeClr val="tx1">
                    <a:lumMod val="50000"/>
                    <a:lumOff val="50000"/>
                  </a:schemeClr>
                </a:solidFill>
              </a:rPr>
              <a:t>Fast fact falcon program</a:t>
            </a:r>
            <a:endParaRPr lang="en-US" sz="6600" dirty="0">
              <a:solidFill>
                <a:schemeClr val="tx1">
                  <a:lumMod val="50000"/>
                  <a:lumOff val="50000"/>
                </a:schemeClr>
              </a:solidFill>
            </a:endParaRPr>
          </a:p>
        </p:txBody>
      </p:sp>
      <p:sp>
        <p:nvSpPr>
          <p:cNvPr id="4" name="TextBox 3"/>
          <p:cNvSpPr txBox="1"/>
          <p:nvPr/>
        </p:nvSpPr>
        <p:spPr>
          <a:xfrm>
            <a:off x="829994" y="2250831"/>
            <a:ext cx="10381957" cy="1231106"/>
          </a:xfrm>
          <a:prstGeom prst="rect">
            <a:avLst/>
          </a:prstGeom>
          <a:noFill/>
        </p:spPr>
        <p:txBody>
          <a:bodyPr wrap="square" rtlCol="0">
            <a:spAutoFit/>
          </a:bodyPr>
          <a:lstStyle/>
          <a:p>
            <a:r>
              <a:rPr lang="en-US" sz="2800" dirty="0">
                <a:latin typeface="Abadi MT Condensed Light" charset="0"/>
                <a:ea typeface="Abadi MT Condensed Light" charset="0"/>
                <a:cs typeface="Abadi MT Condensed Light" charset="0"/>
              </a:rPr>
              <a:t>With your child’s hard work and home practice, he/she will earn a Fast Fact Falcon T-shirt after passing first grade facts!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34841" y="3349084"/>
            <a:ext cx="3098800" cy="2820193"/>
          </a:xfrm>
          <a:prstGeom prst="rect">
            <a:avLst/>
          </a:prstGeom>
        </p:spPr>
      </p:pic>
    </p:spTree>
    <p:extLst>
      <p:ext uri="{BB962C8B-B14F-4D97-AF65-F5344CB8AC3E}">
        <p14:creationId xmlns:p14="http://schemas.microsoft.com/office/powerpoint/2010/main" val="1521392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Dreambox online learning</a:t>
            </a:r>
            <a:endParaRPr lang="en-US" sz="6600" dirty="0">
              <a:solidFill>
                <a:schemeClr val="tx1">
                  <a:lumMod val="50000"/>
                  <a:lumOff val="50000"/>
                </a:schemeClr>
              </a:solidFill>
            </a:endParaRPr>
          </a:p>
        </p:txBody>
      </p:sp>
      <p:sp>
        <p:nvSpPr>
          <p:cNvPr id="3" name="TextBox 2"/>
          <p:cNvSpPr txBox="1"/>
          <p:nvPr/>
        </p:nvSpPr>
        <p:spPr>
          <a:xfrm>
            <a:off x="661182" y="2096086"/>
            <a:ext cx="10747716" cy="2954655"/>
          </a:xfrm>
          <a:prstGeom prst="rect">
            <a:avLst/>
          </a:prstGeom>
          <a:noFill/>
        </p:spPr>
        <p:txBody>
          <a:bodyPr wrap="square" rtlCol="0">
            <a:spAutoFit/>
          </a:bodyPr>
          <a:lstStyle/>
          <a:p>
            <a:pPr marL="285750" indent="-285750">
              <a:buClr>
                <a:schemeClr val="accent1"/>
              </a:buClr>
              <a:buFont typeface="Wingdings" charset="2"/>
              <a:buChar char="Ø"/>
            </a:pPr>
            <a:r>
              <a:rPr lang="en-US" sz="2800" b="1" dirty="0" err="1">
                <a:latin typeface="Abadi MT Condensed Light" charset="0"/>
                <a:ea typeface="Abadi MT Condensed Light" charset="0"/>
                <a:cs typeface="Abadi MT Condensed Light" charset="0"/>
              </a:rPr>
              <a:t>DreamBox</a:t>
            </a:r>
            <a:r>
              <a:rPr lang="en-US" sz="2800" b="1" dirty="0">
                <a:latin typeface="Abadi MT Condensed Light" charset="0"/>
                <a:ea typeface="Abadi MT Condensed Light" charset="0"/>
                <a:cs typeface="Abadi MT Condensed Light" charset="0"/>
              </a:rPr>
              <a:t> Learning</a:t>
            </a:r>
            <a:r>
              <a:rPr lang="en-US" sz="2800" dirty="0">
                <a:latin typeface="Abadi MT Condensed Light" charset="0"/>
                <a:ea typeface="Abadi MT Condensed Light" charset="0"/>
                <a:cs typeface="Abadi MT Condensed Light" charset="0"/>
              </a:rPr>
              <a:t> is an </a:t>
            </a:r>
            <a:r>
              <a:rPr lang="en-US" sz="2800" dirty="0" smtClean="0">
                <a:latin typeface="Abadi MT Condensed Light" charset="0"/>
                <a:ea typeface="Abadi MT Condensed Light" charset="0"/>
                <a:cs typeface="Abadi MT Condensed Light" charset="0"/>
              </a:rPr>
              <a:t>online, adaptive learning program used at PLES.</a:t>
            </a:r>
          </a:p>
          <a:p>
            <a:pPr marL="285750" indent="-28575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Research shows it improves math skills for students at their individual levels.</a:t>
            </a:r>
            <a:endParaRPr lang="en-US" sz="2800" baseline="30000" dirty="0" smtClean="0">
              <a:latin typeface="Abadi MT Condensed Light" charset="0"/>
              <a:ea typeface="Abadi MT Condensed Light" charset="0"/>
              <a:cs typeface="Abadi MT Condensed Light" charset="0"/>
            </a:endParaRPr>
          </a:p>
          <a:p>
            <a:pPr marL="285750" indent="-28575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Badges</a:t>
            </a:r>
            <a:r>
              <a:rPr lang="en-US" sz="2800" dirty="0">
                <a:latin typeface="Abadi MT Condensed Light" charset="0"/>
                <a:ea typeface="Abadi MT Condensed Light" charset="0"/>
                <a:cs typeface="Abadi MT Condensed Light" charset="0"/>
              </a:rPr>
              <a:t>, coins, and unlockable mini-games are integrated into the program to reward and engage </a:t>
            </a:r>
            <a:r>
              <a:rPr lang="en-US" sz="2800" dirty="0" smtClean="0">
                <a:latin typeface="Abadi MT Condensed Light" charset="0"/>
                <a:ea typeface="Abadi MT Condensed Light" charset="0"/>
                <a:cs typeface="Abadi MT Condensed Light" charset="0"/>
              </a:rPr>
              <a:t>students</a:t>
            </a:r>
            <a:r>
              <a:rPr lang="en-US" sz="2800" dirty="0" smtClean="0">
                <a:latin typeface="Abadi MT Condensed Light" charset="0"/>
                <a:ea typeface="Abadi MT Condensed Light" charset="0"/>
                <a:cs typeface="Abadi MT Condensed Light" charset="0"/>
              </a:rPr>
              <a:t>.</a:t>
            </a:r>
          </a:p>
          <a:p>
            <a:pPr marL="285750" indent="-285750">
              <a:buClr>
                <a:schemeClr val="accent1"/>
              </a:buClr>
              <a:buFont typeface="Wingdings" charset="2"/>
              <a:buChar char="Ø"/>
            </a:pPr>
            <a:r>
              <a:rPr lang="en-US" sz="2800" dirty="0" smtClean="0">
                <a:latin typeface="Abadi MT Condensed Light" charset="0"/>
                <a:ea typeface="Abadi MT Condensed Light" charset="0"/>
                <a:cs typeface="Abadi MT Condensed Light" charset="0"/>
              </a:rPr>
              <a:t>This program can also be played at home.  Look for </a:t>
            </a:r>
            <a:r>
              <a:rPr lang="en-US" sz="2800" dirty="0" err="1" smtClean="0">
                <a:latin typeface="Abadi MT Condensed Light" charset="0"/>
                <a:ea typeface="Abadi MT Condensed Light" charset="0"/>
                <a:cs typeface="Abadi MT Condensed Light" charset="0"/>
              </a:rPr>
              <a:t>DreamBox</a:t>
            </a:r>
            <a:r>
              <a:rPr lang="en-US" sz="2800" dirty="0" smtClean="0">
                <a:latin typeface="Abadi MT Condensed Light" charset="0"/>
                <a:ea typeface="Abadi MT Condensed Light" charset="0"/>
                <a:cs typeface="Abadi MT Condensed Light" charset="0"/>
              </a:rPr>
              <a:t> information in your child’s homework envelope.</a:t>
            </a:r>
            <a:endParaRPr lang="en-US" sz="2800" dirty="0" smtClean="0">
              <a:latin typeface="Abadi MT Condensed Light" charset="0"/>
              <a:ea typeface="Abadi MT Condensed Light" charset="0"/>
              <a:cs typeface="Abadi MT Condensed Light" charset="0"/>
            </a:endParaRPr>
          </a:p>
          <a:p>
            <a:pPr marL="285750" indent="-285750">
              <a:buClr>
                <a:schemeClr val="accent1"/>
              </a:buClr>
              <a:buFont typeface="Wingdings" charset="2"/>
              <a:buChar char="Ø"/>
            </a:pPr>
            <a:endParaRPr lang="en-US" dirty="0"/>
          </a:p>
        </p:txBody>
      </p:sp>
    </p:spTree>
    <p:extLst>
      <p:ext uri="{BB962C8B-B14F-4D97-AF65-F5344CB8AC3E}">
        <p14:creationId xmlns:p14="http://schemas.microsoft.com/office/powerpoint/2010/main" val="1840107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Dreambox online learning</a:t>
            </a:r>
            <a:endParaRPr lang="en-US" sz="6600" dirty="0">
              <a:solidFill>
                <a:schemeClr val="tx1">
                  <a:lumMod val="50000"/>
                  <a:lumOff val="50000"/>
                </a:schemeClr>
              </a:solidFill>
            </a:endParaRPr>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248" y="1950720"/>
            <a:ext cx="7010401" cy="4267200"/>
          </a:xfrm>
          <a:prstGeom prst="rect">
            <a:avLst/>
          </a:prstGeom>
        </p:spPr>
      </p:pic>
    </p:spTree>
    <p:extLst>
      <p:ext uri="{BB962C8B-B14F-4D97-AF65-F5344CB8AC3E}">
        <p14:creationId xmlns:p14="http://schemas.microsoft.com/office/powerpoint/2010/main" val="9841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Agenda</a:t>
            </a:r>
            <a:r>
              <a:rPr lang="en-US" dirty="0" smtClean="0"/>
              <a:t>	</a:t>
            </a:r>
            <a:endParaRPr lang="en-US" dirty="0"/>
          </a:p>
        </p:txBody>
      </p:sp>
      <p:sp>
        <p:nvSpPr>
          <p:cNvPr id="3" name="Content Placeholder 2"/>
          <p:cNvSpPr>
            <a:spLocks noGrp="1"/>
          </p:cNvSpPr>
          <p:nvPr>
            <p:ph sz="quarter" idx="13"/>
          </p:nvPr>
        </p:nvSpPr>
        <p:spPr>
          <a:xfrm>
            <a:off x="685801" y="1837765"/>
            <a:ext cx="10394707" cy="4052924"/>
          </a:xfrm>
        </p:spPr>
        <p:txBody>
          <a:bodyPr>
            <a:normAutofit lnSpcReduction="10000"/>
          </a:bodyPr>
          <a:lstStyle/>
          <a:p>
            <a:pPr marL="0" indent="0">
              <a:buNone/>
            </a:pPr>
            <a:r>
              <a:rPr lang="en-US" sz="3200" cap="none" dirty="0" smtClean="0">
                <a:latin typeface="Abadi MT Condensed Light" charset="0"/>
                <a:ea typeface="Abadi MT Condensed Light" charset="0"/>
                <a:cs typeface="Abadi MT Condensed Light" charset="0"/>
              </a:rPr>
              <a:t>Presentation 1:  </a:t>
            </a:r>
          </a:p>
          <a:p>
            <a:pPr lvl="1"/>
            <a:r>
              <a:rPr lang="en-US" sz="2800" cap="none" dirty="0">
                <a:latin typeface="Abadi MT Condensed Light" charset="0"/>
                <a:ea typeface="Abadi MT Condensed Light" charset="0"/>
                <a:cs typeface="Abadi MT Condensed Light" charset="0"/>
              </a:rPr>
              <a:t>B</a:t>
            </a:r>
            <a:r>
              <a:rPr lang="en-US" sz="2800" cap="none" dirty="0" smtClean="0">
                <a:latin typeface="Abadi MT Condensed Light" charset="0"/>
                <a:ea typeface="Abadi MT Condensed Light" charset="0"/>
                <a:cs typeface="Abadi MT Condensed Light" charset="0"/>
              </a:rPr>
              <a:t>reakfast, lunch, &amp; recess</a:t>
            </a:r>
          </a:p>
          <a:p>
            <a:pPr lvl="1"/>
            <a:r>
              <a:rPr lang="en-US" sz="2800" cap="none" dirty="0">
                <a:latin typeface="Abadi MT Condensed Light" charset="0"/>
                <a:ea typeface="Abadi MT Condensed Light" charset="0"/>
                <a:cs typeface="Abadi MT Condensed Light" charset="0"/>
              </a:rPr>
              <a:t>D</a:t>
            </a:r>
            <a:r>
              <a:rPr lang="en-US" sz="2800" cap="none" dirty="0" smtClean="0">
                <a:latin typeface="Abadi MT Condensed Light" charset="0"/>
                <a:ea typeface="Abadi MT Condensed Light" charset="0"/>
                <a:cs typeface="Abadi MT Condensed Light" charset="0"/>
              </a:rPr>
              <a:t>ismissal procedures </a:t>
            </a:r>
          </a:p>
          <a:p>
            <a:pPr lvl="1"/>
            <a:r>
              <a:rPr lang="en-US" sz="2800" cap="none" dirty="0" smtClean="0">
                <a:latin typeface="Abadi MT Condensed Light" charset="0"/>
                <a:ea typeface="Abadi MT Condensed Light" charset="0"/>
                <a:cs typeface="Abadi MT Condensed Light" charset="0"/>
              </a:rPr>
              <a:t>Communication &amp; Class Dojo</a:t>
            </a:r>
          </a:p>
          <a:p>
            <a:pPr lvl="1"/>
            <a:r>
              <a:rPr lang="en-US" sz="2800" cap="none" dirty="0" smtClean="0">
                <a:latin typeface="Abadi MT Condensed Light" charset="0"/>
                <a:ea typeface="Abadi MT Condensed Light" charset="0"/>
                <a:cs typeface="Abadi MT Condensed Light" charset="0"/>
              </a:rPr>
              <a:t>What your child will learn in </a:t>
            </a:r>
            <a:r>
              <a:rPr lang="en-US" sz="2800" b="1" cap="none" dirty="0" smtClean="0">
                <a:latin typeface="Abadi MT Condensed Light" charset="0"/>
                <a:ea typeface="Abadi MT Condensed Light" charset="0"/>
                <a:cs typeface="Abadi MT Condensed Light" charset="0"/>
              </a:rPr>
              <a:t>MATH </a:t>
            </a:r>
            <a:r>
              <a:rPr lang="en-US" sz="2800" cap="none" dirty="0" smtClean="0">
                <a:latin typeface="Abadi MT Condensed Light" charset="0"/>
                <a:ea typeface="Abadi MT Condensed Light" charset="0"/>
                <a:cs typeface="Abadi MT Condensed Light" charset="0"/>
              </a:rPr>
              <a:t>in 1</a:t>
            </a:r>
            <a:r>
              <a:rPr lang="en-US" sz="2800" cap="none" baseline="30000" dirty="0" smtClean="0">
                <a:latin typeface="Abadi MT Condensed Light" charset="0"/>
                <a:ea typeface="Abadi MT Condensed Light" charset="0"/>
                <a:cs typeface="Abadi MT Condensed Light" charset="0"/>
              </a:rPr>
              <a:t>st</a:t>
            </a:r>
            <a:r>
              <a:rPr lang="en-US" sz="2800" cap="none" dirty="0" smtClean="0">
                <a:latin typeface="Abadi MT Condensed Light" charset="0"/>
                <a:ea typeface="Abadi MT Condensed Light" charset="0"/>
                <a:cs typeface="Abadi MT Condensed Light" charset="0"/>
              </a:rPr>
              <a:t> grade</a:t>
            </a:r>
          </a:p>
          <a:p>
            <a:pPr marL="0" indent="0">
              <a:buNone/>
            </a:pPr>
            <a:r>
              <a:rPr lang="en-US" sz="3000" cap="none" dirty="0" smtClean="0">
                <a:latin typeface="Abadi MT Condensed Light" charset="0"/>
                <a:ea typeface="Abadi MT Condensed Light" charset="0"/>
                <a:cs typeface="Abadi MT Condensed Light" charset="0"/>
              </a:rPr>
              <a:t>Presentation 2: </a:t>
            </a:r>
          </a:p>
          <a:p>
            <a:pPr lvl="1"/>
            <a:r>
              <a:rPr lang="en-US" sz="2800" cap="none" dirty="0" smtClean="0">
                <a:latin typeface="Abadi MT Condensed Light" charset="0"/>
                <a:ea typeface="Abadi MT Condensed Light" charset="0"/>
                <a:cs typeface="Abadi MT Condensed Light" charset="0"/>
              </a:rPr>
              <a:t>What your child will learn in </a:t>
            </a:r>
            <a:r>
              <a:rPr lang="en-US" sz="2800" b="1" cap="none" dirty="0" smtClean="0">
                <a:latin typeface="Abadi MT Condensed Light" charset="0"/>
                <a:ea typeface="Abadi MT Condensed Light" charset="0"/>
                <a:cs typeface="Abadi MT Condensed Light" charset="0"/>
              </a:rPr>
              <a:t>READING </a:t>
            </a:r>
            <a:r>
              <a:rPr lang="en-US" sz="2800" cap="none" dirty="0" smtClean="0">
                <a:latin typeface="Abadi MT Condensed Light" charset="0"/>
                <a:ea typeface="Abadi MT Condensed Light" charset="0"/>
                <a:cs typeface="Abadi MT Condensed Light" charset="0"/>
              </a:rPr>
              <a:t>in 1</a:t>
            </a:r>
            <a:r>
              <a:rPr lang="en-US" sz="2800" cap="none" baseline="30000" dirty="0" smtClean="0">
                <a:latin typeface="Abadi MT Condensed Light" charset="0"/>
                <a:ea typeface="Abadi MT Condensed Light" charset="0"/>
                <a:cs typeface="Abadi MT Condensed Light" charset="0"/>
              </a:rPr>
              <a:t>st</a:t>
            </a:r>
            <a:r>
              <a:rPr lang="en-US" sz="2800" cap="none" dirty="0" smtClean="0">
                <a:latin typeface="Abadi MT Condensed Light" charset="0"/>
                <a:ea typeface="Abadi MT Condensed Light" charset="0"/>
                <a:cs typeface="Abadi MT Condensed Light" charset="0"/>
              </a:rPr>
              <a:t> grade</a:t>
            </a:r>
          </a:p>
          <a:p>
            <a:pPr lvl="1"/>
            <a:endParaRPr lang="en-US" dirty="0"/>
          </a:p>
        </p:txBody>
      </p:sp>
    </p:spTree>
    <p:extLst>
      <p:ext uri="{BB962C8B-B14F-4D97-AF65-F5344CB8AC3E}">
        <p14:creationId xmlns:p14="http://schemas.microsoft.com/office/powerpoint/2010/main" val="192094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1</a:t>
            </a:r>
            <a:r>
              <a:rPr lang="en-US" sz="6600" baseline="30000" dirty="0" smtClean="0">
                <a:solidFill>
                  <a:schemeClr val="tx1">
                    <a:lumMod val="50000"/>
                    <a:lumOff val="50000"/>
                  </a:schemeClr>
                </a:solidFill>
              </a:rPr>
              <a:t>st</a:t>
            </a:r>
            <a:r>
              <a:rPr lang="en-US" sz="6600" dirty="0" smtClean="0">
                <a:solidFill>
                  <a:schemeClr val="tx1">
                    <a:lumMod val="50000"/>
                    <a:lumOff val="50000"/>
                  </a:schemeClr>
                </a:solidFill>
              </a:rPr>
              <a:t> Grade science units</a:t>
            </a:r>
            <a:endParaRPr lang="en-US" sz="6600" dirty="0">
              <a:solidFill>
                <a:schemeClr val="tx1">
                  <a:lumMod val="50000"/>
                  <a:lumOff val="50000"/>
                </a:schemeClr>
              </a:solidFill>
            </a:endParaRPr>
          </a:p>
        </p:txBody>
      </p:sp>
      <p:sp>
        <p:nvSpPr>
          <p:cNvPr id="3" name="TextBox 2"/>
          <p:cNvSpPr txBox="1"/>
          <p:nvPr/>
        </p:nvSpPr>
        <p:spPr>
          <a:xfrm>
            <a:off x="506437" y="2053883"/>
            <a:ext cx="10860258" cy="3539430"/>
          </a:xfrm>
          <a:prstGeom prst="rect">
            <a:avLst/>
          </a:prstGeom>
          <a:noFill/>
        </p:spPr>
        <p:txBody>
          <a:bodyPr wrap="square" rtlCol="0">
            <a:spAutoFit/>
          </a:bodyPr>
          <a:lstStyle/>
          <a:p>
            <a:pPr marL="457200" indent="-457200">
              <a:buClr>
                <a:schemeClr val="accent1"/>
              </a:buClr>
              <a:buFont typeface="Wingdings" charset="2"/>
              <a:buChar char="Ø"/>
            </a:pPr>
            <a:r>
              <a:rPr lang="en-US" sz="2800" b="1" dirty="0">
                <a:latin typeface="Abadi MT Condensed Light" charset="0"/>
                <a:ea typeface="Abadi MT Condensed Light" charset="0"/>
                <a:cs typeface="Abadi MT Condensed Light" charset="0"/>
              </a:rPr>
              <a:t>Quarter 1:</a:t>
            </a:r>
          </a:p>
          <a:p>
            <a:pPr lvl="1"/>
            <a:r>
              <a:rPr lang="en-US" sz="2800" dirty="0">
                <a:latin typeface="Abadi MT Condensed Light" charset="0"/>
                <a:ea typeface="Abadi MT Condensed Light" charset="0"/>
                <a:cs typeface="Abadi MT Condensed Light" charset="0"/>
              </a:rPr>
              <a:t>Plant and Animal:  Structure and Function </a:t>
            </a:r>
          </a:p>
          <a:p>
            <a:pPr marL="457200" indent="-457200">
              <a:buClr>
                <a:schemeClr val="accent1"/>
              </a:buClr>
              <a:buFont typeface="Wingdings" charset="2"/>
              <a:buChar char="Ø"/>
            </a:pPr>
            <a:r>
              <a:rPr lang="en-US" sz="2800" dirty="0">
                <a:latin typeface="Abadi MT Condensed Light" charset="0"/>
                <a:ea typeface="Abadi MT Condensed Light" charset="0"/>
                <a:cs typeface="Abadi MT Condensed Light" charset="0"/>
              </a:rPr>
              <a:t> </a:t>
            </a:r>
            <a:r>
              <a:rPr lang="en-US" sz="2800" b="1" dirty="0">
                <a:latin typeface="Abadi MT Condensed Light" charset="0"/>
                <a:ea typeface="Abadi MT Condensed Light" charset="0"/>
                <a:cs typeface="Abadi MT Condensed Light" charset="0"/>
              </a:rPr>
              <a:t>Quarter 2:</a:t>
            </a:r>
          </a:p>
          <a:p>
            <a:pPr lvl="1"/>
            <a:r>
              <a:rPr lang="en-US" sz="2800" dirty="0">
                <a:latin typeface="Abadi MT Condensed Light" charset="0"/>
                <a:ea typeface="Abadi MT Condensed Light" charset="0"/>
                <a:cs typeface="Abadi MT Condensed Light" charset="0"/>
              </a:rPr>
              <a:t>Patterns in Space Systems </a:t>
            </a:r>
          </a:p>
          <a:p>
            <a:pPr marL="457200" indent="-457200">
              <a:buClr>
                <a:schemeClr val="accent1"/>
              </a:buClr>
              <a:buFont typeface="Wingdings" charset="2"/>
              <a:buChar char="Ø"/>
            </a:pPr>
            <a:r>
              <a:rPr lang="en-US" sz="2800" b="1" dirty="0">
                <a:latin typeface="Abadi MT Condensed Light" charset="0"/>
                <a:ea typeface="Abadi MT Condensed Light" charset="0"/>
                <a:cs typeface="Abadi MT Condensed Light" charset="0"/>
              </a:rPr>
              <a:t>Quarter 3:  </a:t>
            </a:r>
          </a:p>
          <a:p>
            <a:pPr lvl="1"/>
            <a:r>
              <a:rPr lang="en-US" sz="2800" dirty="0">
                <a:latin typeface="Abadi MT Condensed Light" charset="0"/>
                <a:ea typeface="Abadi MT Condensed Light" charset="0"/>
                <a:cs typeface="Abadi MT Condensed Light" charset="0"/>
              </a:rPr>
              <a:t>Light  </a:t>
            </a:r>
          </a:p>
          <a:p>
            <a:pPr marL="457200" indent="-457200">
              <a:buClr>
                <a:schemeClr val="accent1"/>
              </a:buClr>
              <a:buFont typeface="Wingdings" charset="2"/>
              <a:buChar char="Ø"/>
            </a:pPr>
            <a:r>
              <a:rPr lang="en-US" sz="2800" b="1" dirty="0">
                <a:latin typeface="Abadi MT Condensed Light" charset="0"/>
                <a:ea typeface="Abadi MT Condensed Light" charset="0"/>
                <a:cs typeface="Abadi MT Condensed Light" charset="0"/>
              </a:rPr>
              <a:t>Quarter 4:</a:t>
            </a:r>
          </a:p>
          <a:p>
            <a:pPr lvl="1"/>
            <a:r>
              <a:rPr lang="en-US" sz="2800" dirty="0">
                <a:latin typeface="Abadi MT Condensed Light" charset="0"/>
                <a:ea typeface="Abadi MT Condensed Light" charset="0"/>
                <a:cs typeface="Abadi MT Condensed Light" charset="0"/>
              </a:rPr>
              <a:t>Sound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01" y="1837765"/>
            <a:ext cx="1291390" cy="10908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857" y="3063632"/>
            <a:ext cx="1409385" cy="8274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1797" y="3929977"/>
            <a:ext cx="1483060" cy="7323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878408"/>
            <a:ext cx="1483060" cy="714905"/>
          </a:xfrm>
          <a:prstGeom prst="rect">
            <a:avLst/>
          </a:prstGeom>
        </p:spPr>
      </p:pic>
    </p:spTree>
    <p:extLst>
      <p:ext uri="{BB962C8B-B14F-4D97-AF65-F5344CB8AC3E}">
        <p14:creationId xmlns:p14="http://schemas.microsoft.com/office/powerpoint/2010/main" val="318946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50000"/>
                    <a:lumOff val="50000"/>
                  </a:schemeClr>
                </a:solidFill>
              </a:rPr>
              <a:t>Where can you get more information?</a:t>
            </a:r>
            <a:endParaRPr lang="en-US" dirty="0">
              <a:solidFill>
                <a:schemeClr val="tx1">
                  <a:lumMod val="50000"/>
                  <a:lumOff val="50000"/>
                </a:schemeClr>
              </a:solidFill>
            </a:endParaRPr>
          </a:p>
        </p:txBody>
      </p:sp>
      <p:sp>
        <p:nvSpPr>
          <p:cNvPr id="3" name="TextBox 2"/>
          <p:cNvSpPr txBox="1"/>
          <p:nvPr/>
        </p:nvSpPr>
        <p:spPr>
          <a:xfrm>
            <a:off x="2827606" y="2016162"/>
            <a:ext cx="10424160" cy="954107"/>
          </a:xfrm>
          <a:prstGeom prst="rect">
            <a:avLst/>
          </a:prstGeom>
          <a:noFill/>
        </p:spPr>
        <p:txBody>
          <a:bodyPr wrap="square" rtlCol="0">
            <a:spAutoFit/>
          </a:bodyPr>
          <a:lstStyle/>
          <a:p>
            <a:r>
              <a:rPr lang="en-US" sz="2800" dirty="0">
                <a:latin typeface="Abadi MT Condensed Light" charset="0"/>
                <a:ea typeface="Abadi MT Condensed Light" charset="0"/>
                <a:cs typeface="Abadi MT Condensed Light" charset="0"/>
                <a:hlinkClick r:id="rId3"/>
              </a:rPr>
              <a:t>Grade 1 Family and Community Resources Page</a:t>
            </a:r>
            <a:endParaRPr lang="en-US" sz="2800" dirty="0">
              <a:latin typeface="Abadi MT Condensed Light" charset="0"/>
              <a:ea typeface="Abadi MT Condensed Light" charset="0"/>
              <a:cs typeface="Abadi MT Condensed Light" charset="0"/>
            </a:endParaRPr>
          </a:p>
          <a:p>
            <a:endParaRPr lang="en-US" sz="2800" dirty="0">
              <a:latin typeface="Abadi MT Condensed Light" charset="0"/>
              <a:ea typeface="Abadi MT Condensed Light" charset="0"/>
              <a:cs typeface="Abadi MT Condensed Light"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88" y="2840891"/>
            <a:ext cx="8651630" cy="3405164"/>
          </a:xfrm>
          <a:prstGeom prst="rect">
            <a:avLst/>
          </a:prstGeom>
        </p:spPr>
      </p:pic>
    </p:spTree>
    <p:extLst>
      <p:ext uri="{BB962C8B-B14F-4D97-AF65-F5344CB8AC3E}">
        <p14:creationId xmlns:p14="http://schemas.microsoft.com/office/powerpoint/2010/main" val="169270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tx1">
                    <a:lumMod val="50000"/>
                    <a:lumOff val="50000"/>
                  </a:schemeClr>
                </a:solidFill>
              </a:rPr>
              <a:t>Questions?</a:t>
            </a:r>
            <a:endParaRPr lang="en-US" sz="6600" dirty="0">
              <a:solidFill>
                <a:schemeClr val="tx1">
                  <a:lumMod val="50000"/>
                  <a:lumOff val="50000"/>
                </a:schemeClr>
              </a:solidFill>
            </a:endParaRPr>
          </a:p>
        </p:txBody>
      </p:sp>
      <p:pic>
        <p:nvPicPr>
          <p:cNvPr id="3" name="Picture 2"/>
          <p:cNvPicPr>
            <a:picLocks noChangeAspect="1"/>
          </p:cNvPicPr>
          <p:nvPr/>
        </p:nvPicPr>
        <p:blipFill>
          <a:blip r:embed="rId2"/>
          <a:srcRect l="8511" t="17747" r="5319" b="41297"/>
          <a:stretch>
            <a:fillRect/>
          </a:stretch>
        </p:blipFill>
        <p:spPr>
          <a:xfrm>
            <a:off x="1940170" y="2414954"/>
            <a:ext cx="8229600" cy="2286000"/>
          </a:xfrm>
          <a:prstGeom prst="rect">
            <a:avLst/>
          </a:prstGeom>
        </p:spPr>
      </p:pic>
    </p:spTree>
    <p:extLst>
      <p:ext uri="{BB962C8B-B14F-4D97-AF65-F5344CB8AC3E}">
        <p14:creationId xmlns:p14="http://schemas.microsoft.com/office/powerpoint/2010/main" val="1496163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Breakfast, Lunch, Recess</a:t>
            </a:r>
            <a:endParaRPr lang="en-US" sz="6600" dirty="0"/>
          </a:p>
        </p:txBody>
      </p:sp>
      <p:sp>
        <p:nvSpPr>
          <p:cNvPr id="3" name="Content Placeholder 2"/>
          <p:cNvSpPr>
            <a:spLocks noGrp="1"/>
          </p:cNvSpPr>
          <p:nvPr>
            <p:ph sz="quarter" idx="13"/>
          </p:nvPr>
        </p:nvSpPr>
        <p:spPr>
          <a:xfrm>
            <a:off x="5432945" y="2033815"/>
            <a:ext cx="4579032" cy="1790142"/>
          </a:xfrm>
        </p:spPr>
        <p:txBody>
          <a:bodyPr anchor="t">
            <a:normAutofit/>
          </a:bodyPr>
          <a:lstStyle/>
          <a:p>
            <a:pPr marL="0" indent="0">
              <a:buNone/>
            </a:pPr>
            <a:r>
              <a:rPr lang="en-US" sz="2800" cap="none" dirty="0">
                <a:latin typeface="Abadi MT Condensed Light" charset="0"/>
                <a:ea typeface="Abadi MT Condensed Light" charset="0"/>
                <a:cs typeface="Abadi MT Condensed Light" charset="0"/>
              </a:rPr>
              <a:t>B</a:t>
            </a:r>
            <a:r>
              <a:rPr lang="en-US" sz="2800" cap="none" dirty="0" smtClean="0">
                <a:latin typeface="Abadi MT Condensed Light" charset="0"/>
                <a:ea typeface="Abadi MT Condensed Light" charset="0"/>
                <a:cs typeface="Abadi MT Condensed Light" charset="0"/>
              </a:rPr>
              <a:t>reakfast: </a:t>
            </a:r>
          </a:p>
          <a:p>
            <a:r>
              <a:rPr lang="en-US" sz="2800" cap="none" dirty="0">
                <a:latin typeface="Abadi MT Condensed Light" charset="0"/>
                <a:ea typeface="Abadi MT Condensed Light" charset="0"/>
                <a:cs typeface="Abadi MT Condensed Light" charset="0"/>
              </a:rPr>
              <a:t>B</a:t>
            </a:r>
            <a:r>
              <a:rPr lang="en-US" sz="2800" cap="none" dirty="0" smtClean="0">
                <a:latin typeface="Abadi MT Condensed Light" charset="0"/>
                <a:ea typeface="Abadi MT Condensed Light" charset="0"/>
                <a:cs typeface="Abadi MT Condensed Light" charset="0"/>
              </a:rPr>
              <a:t>reakfast is over at 9:00.</a:t>
            </a:r>
          </a:p>
        </p:txBody>
      </p:sp>
      <p:sp>
        <p:nvSpPr>
          <p:cNvPr id="7" name="Content Placeholder 2"/>
          <p:cNvSpPr txBox="1">
            <a:spLocks/>
          </p:cNvSpPr>
          <p:nvPr/>
        </p:nvSpPr>
        <p:spPr>
          <a:xfrm>
            <a:off x="5432945" y="3591874"/>
            <a:ext cx="4579032" cy="183338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800" cap="none" dirty="0" smtClean="0">
                <a:latin typeface="Abadi MT Condensed Light" charset="0"/>
                <a:ea typeface="Abadi MT Condensed Light" charset="0"/>
                <a:cs typeface="Abadi MT Condensed Light" charset="0"/>
              </a:rPr>
              <a:t>Recess: </a:t>
            </a:r>
          </a:p>
          <a:p>
            <a:r>
              <a:rPr lang="en-US" sz="2800" cap="none" dirty="0" smtClean="0">
                <a:latin typeface="Abadi MT Condensed Light" charset="0"/>
                <a:ea typeface="Abadi MT Condensed Light" charset="0"/>
                <a:cs typeface="Abadi MT Condensed Light" charset="0"/>
              </a:rPr>
              <a:t>Dress your child for the weather!</a:t>
            </a:r>
          </a:p>
          <a:p>
            <a:r>
              <a:rPr lang="en-US" sz="2800" cap="none" dirty="0" smtClean="0">
                <a:latin typeface="Abadi MT Condensed Light" charset="0"/>
                <a:ea typeface="Abadi MT Condensed Light" charset="0"/>
                <a:cs typeface="Abadi MT Condensed Light" charset="0"/>
              </a:rPr>
              <a:t>Label your child’s belongings.</a:t>
            </a:r>
          </a:p>
        </p:txBody>
      </p:sp>
      <p:sp>
        <p:nvSpPr>
          <p:cNvPr id="8" name="Content Placeholder 2"/>
          <p:cNvSpPr txBox="1">
            <a:spLocks/>
          </p:cNvSpPr>
          <p:nvPr/>
        </p:nvSpPr>
        <p:spPr>
          <a:xfrm>
            <a:off x="609138" y="2004992"/>
            <a:ext cx="4579032" cy="38098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800" cap="none" dirty="0" smtClean="0">
                <a:latin typeface="Abadi MT Condensed Light" charset="0"/>
                <a:ea typeface="Abadi MT Condensed Light" charset="0"/>
                <a:cs typeface="Abadi MT Condensed Light" charset="0"/>
              </a:rPr>
              <a:t>Lunch: </a:t>
            </a:r>
          </a:p>
          <a:p>
            <a:r>
              <a:rPr lang="en-US" sz="2800" cap="none" dirty="0" smtClean="0">
                <a:latin typeface="Abadi MT Condensed Light" charset="0"/>
                <a:ea typeface="Abadi MT Condensed Light" charset="0"/>
                <a:cs typeface="Abadi MT Condensed Light" charset="0"/>
              </a:rPr>
              <a:t>PLES cannot lend money for lunch according to the Food Services policy. </a:t>
            </a:r>
          </a:p>
          <a:p>
            <a:r>
              <a:rPr lang="en-US" sz="2800" cap="none" dirty="0" smtClean="0">
                <a:latin typeface="Abadi MT Condensed Light" charset="0"/>
                <a:ea typeface="Abadi MT Condensed Light" charset="0"/>
                <a:cs typeface="Abadi MT Condensed Light" charset="0"/>
              </a:rPr>
              <a:t>Please help your child learn his or her PIN NUMBER.</a:t>
            </a:r>
          </a:p>
        </p:txBody>
      </p:sp>
      <p:pic>
        <p:nvPicPr>
          <p:cNvPr id="7170" name="Picture 2" descr="unch 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24619" y="1745627"/>
            <a:ext cx="1948070" cy="10000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wl of Cer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8371" flipH="1">
            <a:off x="7075751" y="1913829"/>
            <a:ext cx="1113172" cy="77489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ldren on a Teeter Totter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339" y="4056041"/>
            <a:ext cx="1669774" cy="13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75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Dismissal Procedures</a:t>
            </a:r>
            <a:endParaRPr lang="en-US" sz="6600" dirty="0"/>
          </a:p>
        </p:txBody>
      </p:sp>
      <p:sp>
        <p:nvSpPr>
          <p:cNvPr id="3" name="Content Placeholder 2"/>
          <p:cNvSpPr>
            <a:spLocks noGrp="1"/>
          </p:cNvSpPr>
          <p:nvPr>
            <p:ph sz="quarter" idx="13"/>
          </p:nvPr>
        </p:nvSpPr>
        <p:spPr>
          <a:xfrm>
            <a:off x="685801" y="1865780"/>
            <a:ext cx="10753164" cy="2670362"/>
          </a:xfrm>
        </p:spPr>
        <p:txBody>
          <a:bodyPr anchor="t">
            <a:normAutofit/>
          </a:bodyPr>
          <a:lstStyle/>
          <a:p>
            <a:pPr marL="0" indent="0" algn="ctr">
              <a:buNone/>
            </a:pPr>
            <a:r>
              <a:rPr lang="en-US" sz="3200" b="1" i="1" cap="none" dirty="0">
                <a:latin typeface="Abadi MT Condensed Light" charset="0"/>
                <a:ea typeface="Abadi MT Condensed Light" charset="0"/>
                <a:cs typeface="Abadi MT Condensed Light" charset="0"/>
              </a:rPr>
              <a:t>S</a:t>
            </a:r>
            <a:r>
              <a:rPr lang="en-US" sz="3200" b="1" i="1" cap="none" dirty="0" smtClean="0">
                <a:latin typeface="Abadi MT Condensed Light" charset="0"/>
                <a:ea typeface="Abadi MT Condensed Light" charset="0"/>
                <a:cs typeface="Abadi MT Condensed Light" charset="0"/>
              </a:rPr>
              <a:t>chool policy dictates your child will follow his or her normal routine, unless his or her teacher receives written notification of the dismissal change.</a:t>
            </a:r>
            <a:r>
              <a:rPr lang="en-US" sz="3200" b="1" cap="none" dirty="0" smtClean="0">
                <a:latin typeface="Abadi MT Condensed Light" charset="0"/>
                <a:ea typeface="Abadi MT Condensed Light" charset="0"/>
                <a:cs typeface="Abadi MT Condensed Light" charset="0"/>
              </a:rPr>
              <a:t> </a:t>
            </a:r>
          </a:p>
          <a:p>
            <a:r>
              <a:rPr lang="en-US" sz="2800" cap="none" dirty="0">
                <a:latin typeface="Abadi MT Condensed Light" charset="0"/>
                <a:ea typeface="Abadi MT Condensed Light" charset="0"/>
                <a:cs typeface="Abadi MT Condensed Light" charset="0"/>
              </a:rPr>
              <a:t>P</a:t>
            </a:r>
            <a:r>
              <a:rPr lang="en-US" sz="2800" cap="none" dirty="0" smtClean="0">
                <a:latin typeface="Abadi MT Condensed Light" charset="0"/>
                <a:ea typeface="Abadi MT Condensed Light" charset="0"/>
                <a:cs typeface="Abadi MT Condensed Light" charset="0"/>
              </a:rPr>
              <a:t>lease call the school or send a </a:t>
            </a:r>
            <a:r>
              <a:rPr lang="en-US" sz="2800" u="sng" cap="none" dirty="0" smtClean="0">
                <a:latin typeface="Abadi MT Condensed Light" charset="0"/>
                <a:ea typeface="Abadi MT Condensed Light" charset="0"/>
                <a:cs typeface="Abadi MT Condensed Light" charset="0"/>
              </a:rPr>
              <a:t>written</a:t>
            </a:r>
            <a:r>
              <a:rPr lang="en-US" sz="2800" cap="none" dirty="0" smtClean="0">
                <a:latin typeface="Abadi MT Condensed Light" charset="0"/>
                <a:ea typeface="Abadi MT Condensed Light" charset="0"/>
                <a:cs typeface="Abadi MT Condensed Light" charset="0"/>
              </a:rPr>
              <a:t> note with your child. Due to the busy nature of our day, we may not see emails or messages on </a:t>
            </a:r>
            <a:r>
              <a:rPr lang="en-US" sz="2800" cap="none" dirty="0" smtClean="0">
                <a:latin typeface="Abadi MT Condensed Light" charset="0"/>
                <a:ea typeface="Abadi MT Condensed Light" charset="0"/>
                <a:cs typeface="Abadi MT Condensed Light" charset="0"/>
              </a:rPr>
              <a:t>ClassDojo </a:t>
            </a:r>
            <a:r>
              <a:rPr lang="en-US" sz="2800" cap="none" dirty="0" smtClean="0">
                <a:latin typeface="Abadi MT Condensed Light" charset="0"/>
                <a:ea typeface="Abadi MT Condensed Light" charset="0"/>
                <a:cs typeface="Abadi MT Condensed Light" charset="0"/>
              </a:rPr>
              <a:t>until after dismissal.</a:t>
            </a:r>
          </a:p>
        </p:txBody>
      </p:sp>
      <p:pic>
        <p:nvPicPr>
          <p:cNvPr id="8194" name="Picture 2" descr="chool Bus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47" y="4536142"/>
            <a:ext cx="2537589" cy="11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5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70" y="685800"/>
            <a:ext cx="10327713" cy="1151965"/>
          </a:xfrm>
        </p:spPr>
        <p:txBody>
          <a:bodyPr>
            <a:noAutofit/>
          </a:bodyPr>
          <a:lstStyle/>
          <a:p>
            <a:r>
              <a:rPr lang="en-US" sz="6600" dirty="0" smtClean="0"/>
              <a:t>Communication</a:t>
            </a:r>
            <a:endParaRPr lang="en-US" sz="6600" dirty="0"/>
          </a:p>
        </p:txBody>
      </p:sp>
      <p:sp>
        <p:nvSpPr>
          <p:cNvPr id="3" name="Content Placeholder 2"/>
          <p:cNvSpPr>
            <a:spLocks noGrp="1"/>
          </p:cNvSpPr>
          <p:nvPr>
            <p:ph sz="quarter" idx="13"/>
          </p:nvPr>
        </p:nvSpPr>
        <p:spPr>
          <a:xfrm>
            <a:off x="754970" y="1837765"/>
            <a:ext cx="8946541" cy="4195481"/>
          </a:xfrm>
        </p:spPr>
        <p:txBody>
          <a:bodyPr anchor="t">
            <a:normAutofit/>
          </a:bodyPr>
          <a:lstStyle/>
          <a:p>
            <a:pPr marL="0" indent="0">
              <a:buNone/>
            </a:pPr>
            <a:r>
              <a:rPr lang="en-US" sz="2800" cap="none" dirty="0">
                <a:latin typeface="Abadi MT Condensed Light" charset="0"/>
                <a:ea typeface="Abadi MT Condensed Light" charset="0"/>
                <a:cs typeface="Abadi MT Condensed Light" charset="0"/>
              </a:rPr>
              <a:t>T</a:t>
            </a:r>
            <a:r>
              <a:rPr lang="en-US" sz="2800" cap="none" dirty="0" smtClean="0">
                <a:latin typeface="Abadi MT Condensed Light" charset="0"/>
                <a:ea typeface="Abadi MT Condensed Light" charset="0"/>
                <a:cs typeface="Abadi MT Condensed Light" charset="0"/>
              </a:rPr>
              <a:t>hursday </a:t>
            </a:r>
            <a:r>
              <a:rPr lang="en-US" sz="2800" cap="none" dirty="0">
                <a:latin typeface="Abadi MT Condensed Light" charset="0"/>
                <a:ea typeface="Abadi MT Condensed Light" charset="0"/>
                <a:cs typeface="Abadi MT Condensed Light" charset="0"/>
              </a:rPr>
              <a:t>F</a:t>
            </a:r>
            <a:r>
              <a:rPr lang="en-US" sz="2800" cap="none" dirty="0" smtClean="0">
                <a:latin typeface="Abadi MT Condensed Light" charset="0"/>
                <a:ea typeface="Abadi MT Condensed Light" charset="0"/>
                <a:cs typeface="Abadi MT Condensed Light" charset="0"/>
              </a:rPr>
              <a:t>olders </a:t>
            </a:r>
          </a:p>
          <a:p>
            <a:pPr lvl="1"/>
            <a:r>
              <a:rPr lang="en-US" sz="2800" cap="none" dirty="0" smtClean="0">
                <a:latin typeface="Abadi MT Condensed Light" charset="0"/>
                <a:ea typeface="Abadi MT Condensed Light" charset="0"/>
                <a:cs typeface="Abadi MT Condensed Light" charset="0"/>
              </a:rPr>
              <a:t>Sent every Thursday, return Friday morning</a:t>
            </a:r>
          </a:p>
          <a:p>
            <a:pPr lvl="1"/>
            <a:r>
              <a:rPr lang="en-US" sz="2800" cap="none" dirty="0" smtClean="0">
                <a:latin typeface="Abadi MT Condensed Light" charset="0"/>
                <a:ea typeface="Abadi MT Condensed Light" charset="0"/>
                <a:cs typeface="Abadi MT Condensed Light" charset="0"/>
              </a:rPr>
              <a:t>School and community information</a:t>
            </a:r>
          </a:p>
          <a:p>
            <a:pPr marL="0" indent="0">
              <a:buNone/>
            </a:pPr>
            <a:r>
              <a:rPr lang="en-US" sz="2800" cap="none" dirty="0" smtClean="0">
                <a:latin typeface="Abadi MT Condensed Light" charset="0"/>
                <a:ea typeface="Abadi MT Condensed Light" charset="0"/>
                <a:cs typeface="Abadi MT Condensed Light" charset="0"/>
              </a:rPr>
              <a:t>1st </a:t>
            </a:r>
            <a:r>
              <a:rPr lang="en-US" sz="2800" cap="none" dirty="0">
                <a:latin typeface="Abadi MT Condensed Light" charset="0"/>
                <a:ea typeface="Abadi MT Condensed Light" charset="0"/>
                <a:cs typeface="Abadi MT Condensed Light" charset="0"/>
              </a:rPr>
              <a:t>G</a:t>
            </a:r>
            <a:r>
              <a:rPr lang="en-US" sz="2800" cap="none" dirty="0" smtClean="0">
                <a:latin typeface="Abadi MT Condensed Light" charset="0"/>
                <a:ea typeface="Abadi MT Condensed Light" charset="0"/>
                <a:cs typeface="Abadi MT Condensed Light" charset="0"/>
              </a:rPr>
              <a:t>rade Folders: </a:t>
            </a:r>
          </a:p>
          <a:p>
            <a:pPr lvl="1"/>
            <a:r>
              <a:rPr lang="en-US" sz="2800" cap="none" dirty="0" smtClean="0">
                <a:latin typeface="Abadi MT Condensed Light" charset="0"/>
                <a:ea typeface="Abadi MT Condensed Light" charset="0"/>
                <a:cs typeface="Abadi MT Condensed Light" charset="0"/>
              </a:rPr>
              <a:t>Leave folder in backpack</a:t>
            </a:r>
          </a:p>
          <a:p>
            <a:pPr lvl="1"/>
            <a:r>
              <a:rPr lang="en-US" sz="2800" cap="none" dirty="0" smtClean="0">
                <a:latin typeface="Abadi MT Condensed Light" charset="0"/>
                <a:ea typeface="Abadi MT Condensed Light" charset="0"/>
                <a:cs typeface="Abadi MT Condensed Light" charset="0"/>
              </a:rPr>
              <a:t>Grade-specific important information, </a:t>
            </a:r>
            <a:r>
              <a:rPr lang="en-US" sz="2800" cap="none" dirty="0">
                <a:latin typeface="Abadi MT Condensed Light" charset="0"/>
                <a:ea typeface="Abadi MT Condensed Light" charset="0"/>
                <a:cs typeface="Abadi MT Condensed Light" charset="0"/>
              </a:rPr>
              <a:t>s</a:t>
            </a:r>
            <a:r>
              <a:rPr lang="en-US" sz="2800" cap="none" dirty="0" smtClean="0">
                <a:latin typeface="Abadi MT Condensed Light" charset="0"/>
                <a:ea typeface="Abadi MT Condensed Light" charset="0"/>
                <a:cs typeface="Abadi MT Condensed Light" charset="0"/>
              </a:rPr>
              <a:t>end notes to teachers</a:t>
            </a:r>
          </a:p>
          <a:p>
            <a:pPr lvl="1"/>
            <a:endParaRPr lang="en-US" sz="2800" cap="none"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844394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dirty="0">
                <a:ea typeface="Proxima Nova Semibold" charset="0"/>
                <a:cs typeface="Proxima Nova Semibold" charset="0"/>
              </a:rPr>
              <a:t>Class Dojo</a:t>
            </a:r>
          </a:p>
        </p:txBody>
      </p:sp>
      <p:sp>
        <p:nvSpPr>
          <p:cNvPr id="8" name="Content Placeholder 7"/>
          <p:cNvSpPr>
            <a:spLocks noGrp="1"/>
          </p:cNvSpPr>
          <p:nvPr>
            <p:ph sz="half" idx="4294967295"/>
          </p:nvPr>
        </p:nvSpPr>
        <p:spPr>
          <a:xfrm>
            <a:off x="685802" y="2082801"/>
            <a:ext cx="5472952" cy="3377095"/>
          </a:xfrm>
          <a:prstGeom prst="rect">
            <a:avLst/>
          </a:prstGeom>
        </p:spPr>
        <p:txBody>
          <a:bodyPr>
            <a:noAutofit/>
          </a:bodyPr>
          <a:lstStyle/>
          <a:p>
            <a:r>
              <a:rPr lang="en-US" sz="2800" cap="none" dirty="0">
                <a:latin typeface="Abadi MT Condensed Light" charset="0"/>
                <a:ea typeface="Abadi MT Condensed Light" charset="0"/>
                <a:cs typeface="Abadi MT Condensed Light" charset="0"/>
              </a:rPr>
              <a:t>W</a:t>
            </a:r>
            <a:r>
              <a:rPr lang="en-US" sz="2800" cap="none" dirty="0" smtClean="0">
                <a:latin typeface="Abadi MT Condensed Light" charset="0"/>
                <a:ea typeface="Abadi MT Condensed Light" charset="0"/>
                <a:cs typeface="Abadi MT Condensed Light" charset="0"/>
              </a:rPr>
              <a:t>e will be using </a:t>
            </a:r>
            <a:r>
              <a:rPr lang="en-US" sz="2800" cap="none" dirty="0" smtClean="0">
                <a:latin typeface="Abadi MT Condensed Light" charset="0"/>
                <a:ea typeface="Abadi MT Condensed Light" charset="0"/>
                <a:cs typeface="Abadi MT Condensed Light" charset="0"/>
              </a:rPr>
              <a:t>ClassDojo </a:t>
            </a:r>
            <a:r>
              <a:rPr lang="en-US" sz="2800" cap="none" dirty="0" smtClean="0">
                <a:latin typeface="Abadi MT Condensed Light" charset="0"/>
                <a:ea typeface="Abadi MT Condensed Light" charset="0"/>
                <a:cs typeface="Abadi MT Condensed Light" charset="0"/>
              </a:rPr>
              <a:t>as part of our PBIS program.</a:t>
            </a:r>
          </a:p>
          <a:p>
            <a:r>
              <a:rPr lang="en-US" sz="2800" cap="none" dirty="0" smtClean="0">
                <a:latin typeface="Abadi MT Condensed Light" charset="0"/>
                <a:ea typeface="Abadi MT Condensed Light" charset="0"/>
                <a:cs typeface="Abadi MT Condensed Light" charset="0"/>
              </a:rPr>
              <a:t>We will also be focusing on building important life skills such as working hard and participating. </a:t>
            </a:r>
          </a:p>
          <a:p>
            <a:endParaRPr lang="en-US" sz="2800" cap="none" dirty="0">
              <a:latin typeface="Abadi MT Condensed Light" charset="0"/>
              <a:ea typeface="Abadi MT Condensed Light" charset="0"/>
              <a:cs typeface="Abadi MT Condensed Light" charset="0"/>
            </a:endParaRPr>
          </a:p>
        </p:txBody>
      </p:sp>
      <p:pic>
        <p:nvPicPr>
          <p:cNvPr id="10" name="Content Placeholder 9" descr="dojo.png"/>
          <p:cNvPicPr>
            <a:picLocks noGrp="1" noChangeAspect="1"/>
          </p:cNvPicPr>
          <p:nvPr>
            <p:ph sz="half" idx="4294967295"/>
          </p:nvPr>
        </p:nvPicPr>
        <p:blipFill>
          <a:blip r:embed="rId3"/>
          <a:srcRect t="-6100" b="-6100"/>
          <a:stretch>
            <a:fillRect/>
          </a:stretch>
        </p:blipFill>
        <p:spPr>
          <a:xfrm>
            <a:off x="6980388" y="1124227"/>
            <a:ext cx="3767328" cy="3598863"/>
          </a:xfrm>
          <a:prstGeom prst="rect">
            <a:avLst/>
          </a:prstGeom>
        </p:spPr>
      </p:pic>
    </p:spTree>
    <p:extLst>
      <p:ext uri="{BB962C8B-B14F-4D97-AF65-F5344CB8AC3E}">
        <p14:creationId xmlns:p14="http://schemas.microsoft.com/office/powerpoint/2010/main" val="176258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951233" y="155427"/>
            <a:ext cx="985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4800" dirty="0">
                <a:solidFill>
                  <a:srgbClr val="404040"/>
                </a:solidFill>
                <a:latin typeface="+mj-lt"/>
                <a:ea typeface="Abadi MT Condensed Light" charset="0"/>
                <a:cs typeface="Abadi MT Condensed Light" charset="0"/>
              </a:rPr>
              <a:t>Let’s create an amazing </a:t>
            </a:r>
            <a:endParaRPr lang="en-US" altLang="en-US" sz="4800" dirty="0" smtClean="0">
              <a:solidFill>
                <a:srgbClr val="404040"/>
              </a:solidFill>
              <a:latin typeface="+mj-lt"/>
              <a:ea typeface="Abadi MT Condensed Light" charset="0"/>
              <a:cs typeface="Abadi MT Condensed Light" charset="0"/>
            </a:endParaRPr>
          </a:p>
          <a:p>
            <a:pPr algn="ctr" eaLnBrk="1" hangingPunct="1"/>
            <a:r>
              <a:rPr lang="en-US" altLang="en-US" sz="4800" dirty="0" smtClean="0">
                <a:solidFill>
                  <a:srgbClr val="404040"/>
                </a:solidFill>
                <a:latin typeface="+mj-lt"/>
                <a:ea typeface="Abadi MT Condensed Light" charset="0"/>
                <a:cs typeface="Abadi MT Condensed Light" charset="0"/>
              </a:rPr>
              <a:t>classroom community! </a:t>
            </a:r>
            <a:endParaRPr lang="en-US" altLang="en-US" sz="4800" dirty="0">
              <a:solidFill>
                <a:srgbClr val="404040"/>
              </a:solidFill>
              <a:latin typeface="+mj-lt"/>
              <a:ea typeface="Abadi MT Condensed Light" charset="0"/>
              <a:cs typeface="Abadi MT Condensed Light" charset="0"/>
            </a:endParaRPr>
          </a:p>
        </p:txBody>
      </p:sp>
      <p:sp>
        <p:nvSpPr>
          <p:cNvPr id="18434" name="TextBox 2"/>
          <p:cNvSpPr txBox="1">
            <a:spLocks noChangeArrowheads="1"/>
          </p:cNvSpPr>
          <p:nvPr/>
        </p:nvSpPr>
        <p:spPr bwMode="auto">
          <a:xfrm>
            <a:off x="1103633" y="4208462"/>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2800" dirty="0">
                <a:solidFill>
                  <a:srgbClr val="404040"/>
                </a:solidFill>
                <a:latin typeface="Abadi MT Condensed Light" charset="0"/>
                <a:ea typeface="Abadi MT Condensed Light" charset="0"/>
                <a:cs typeface="Abadi MT Condensed Light" charset="0"/>
              </a:rPr>
              <a:t>We’</a:t>
            </a:r>
            <a:r>
              <a:rPr lang="en-US" altLang="ja-JP" sz="2800" dirty="0">
                <a:solidFill>
                  <a:srgbClr val="404040"/>
                </a:solidFill>
                <a:latin typeface="Abadi MT Condensed Light" charset="0"/>
                <a:ea typeface="Abadi MT Condensed Light" charset="0"/>
                <a:cs typeface="Abadi MT Condensed Light" charset="0"/>
              </a:rPr>
              <a:t>ll build a positive culture by encouraging skills like </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Helping others</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 and </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Perseverance</a:t>
            </a:r>
            <a:r>
              <a:rPr lang="ja-JP" altLang="en-US" sz="2800" dirty="0">
                <a:solidFill>
                  <a:srgbClr val="404040"/>
                </a:solidFill>
                <a:latin typeface="Abadi MT Condensed Light" charset="0"/>
                <a:ea typeface="Abadi MT Condensed Light" charset="0"/>
                <a:cs typeface="Abadi MT Condensed Light" charset="0"/>
              </a:rPr>
              <a:t>”</a:t>
            </a:r>
            <a:r>
              <a:rPr lang="en-US" altLang="ja-JP" sz="2800" dirty="0">
                <a:solidFill>
                  <a:srgbClr val="404040"/>
                </a:solidFill>
                <a:latin typeface="Abadi MT Condensed Light" charset="0"/>
                <a:ea typeface="Abadi MT Condensed Light" charset="0"/>
                <a:cs typeface="Abadi MT Condensed Light" charset="0"/>
              </a:rPr>
              <a:t>.</a:t>
            </a:r>
            <a:endParaRPr lang="en-US" altLang="en-US" sz="2800" dirty="0">
              <a:solidFill>
                <a:srgbClr val="404040"/>
              </a:solidFill>
              <a:latin typeface="Abadi MT Condensed Light" charset="0"/>
              <a:ea typeface="Abadi MT Condensed Light" charset="0"/>
              <a:cs typeface="Abadi MT Condensed Light" charset="0"/>
            </a:endParaRPr>
          </a:p>
        </p:txBody>
      </p:sp>
      <p:sp>
        <p:nvSpPr>
          <p:cNvPr id="18435" name="TextBox 2"/>
          <p:cNvSpPr txBox="1">
            <a:spLocks noChangeArrowheads="1"/>
          </p:cNvSpPr>
          <p:nvPr/>
        </p:nvSpPr>
        <p:spPr bwMode="auto">
          <a:xfrm>
            <a:off x="5675633" y="4208462"/>
            <a:ext cx="45856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2800" dirty="0">
                <a:solidFill>
                  <a:srgbClr val="404040"/>
                </a:solidFill>
                <a:latin typeface="Abadi MT Condensed Light" charset="0"/>
                <a:ea typeface="Abadi MT Condensed Light" charset="0"/>
                <a:cs typeface="Abadi MT Condensed Light" charset="0"/>
              </a:rPr>
              <a:t>We want all parents engaged in our classroom, seeing what we’</a:t>
            </a:r>
            <a:r>
              <a:rPr lang="en-US" altLang="ja-JP" sz="2800" dirty="0">
                <a:solidFill>
                  <a:srgbClr val="404040"/>
                </a:solidFill>
                <a:latin typeface="Abadi MT Condensed Light" charset="0"/>
                <a:ea typeface="Abadi MT Condensed Light" charset="0"/>
                <a:cs typeface="Abadi MT Condensed Light" charset="0"/>
              </a:rPr>
              <a:t>re learning every day!</a:t>
            </a:r>
            <a:endParaRPr lang="is-IS" altLang="en-US" sz="2800" dirty="0">
              <a:solidFill>
                <a:srgbClr val="404040"/>
              </a:solidFill>
              <a:latin typeface="Abadi MT Condensed Light" charset="0"/>
              <a:ea typeface="Abadi MT Condensed Light" charset="0"/>
              <a:cs typeface="Abadi MT Condensed Light" charset="0"/>
            </a:endParaRPr>
          </a:p>
        </p:txBody>
      </p:sp>
      <p:pic>
        <p:nvPicPr>
          <p:cNvPr id="18436" name="Picture 1" descr="Communit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0358" y="1725087"/>
            <a:ext cx="607695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5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1362075" y="493514"/>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5400" dirty="0">
                <a:solidFill>
                  <a:srgbClr val="404040"/>
                </a:solidFill>
                <a:latin typeface="+mj-lt"/>
                <a:ea typeface="Abadi MT Condensed Light" charset="0"/>
                <a:cs typeface="Abadi MT Condensed Light" charset="0"/>
              </a:rPr>
              <a:t>How we</a:t>
            </a:r>
            <a:r>
              <a:rPr lang="ja-JP" altLang="en-US" sz="5400" dirty="0">
                <a:solidFill>
                  <a:srgbClr val="404040"/>
                </a:solidFill>
                <a:latin typeface="+mj-lt"/>
                <a:ea typeface="Abadi MT Condensed Light" charset="0"/>
                <a:cs typeface="Abadi MT Condensed Light" charset="0"/>
              </a:rPr>
              <a:t>’</a:t>
            </a:r>
            <a:r>
              <a:rPr lang="en-US" altLang="ja-JP" sz="5400" dirty="0">
                <a:solidFill>
                  <a:srgbClr val="404040"/>
                </a:solidFill>
                <a:latin typeface="+mj-lt"/>
                <a:ea typeface="Abadi MT Condensed Light" charset="0"/>
                <a:cs typeface="Abadi MT Condensed Light" charset="0"/>
              </a:rPr>
              <a:t>ll use ClassDojo :)</a:t>
            </a:r>
            <a:endParaRPr lang="en-US" altLang="en-US" sz="5400" dirty="0">
              <a:solidFill>
                <a:srgbClr val="404040"/>
              </a:solidFill>
              <a:latin typeface="+mj-lt"/>
              <a:ea typeface="Abadi MT Condensed Light" charset="0"/>
              <a:cs typeface="Abadi MT Condensed Light" charset="0"/>
            </a:endParaRPr>
          </a:p>
        </p:txBody>
      </p:sp>
      <p:sp>
        <p:nvSpPr>
          <p:cNvPr id="16386" name="TextBox 2"/>
          <p:cNvSpPr txBox="1">
            <a:spLocks noChangeArrowheads="1"/>
          </p:cNvSpPr>
          <p:nvPr/>
        </p:nvSpPr>
        <p:spPr bwMode="auto">
          <a:xfrm>
            <a:off x="5425440" y="1590259"/>
            <a:ext cx="5791200" cy="3970318"/>
          </a:xfrm>
          <a:prstGeom prst="rect">
            <a:avLst/>
          </a:prstGeom>
          <a:noFill/>
          <a:ln>
            <a:noFill/>
          </a:ln>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defRPr/>
            </a:pPr>
            <a:r>
              <a:rPr lang="en-US" sz="2800" b="1" dirty="0">
                <a:solidFill>
                  <a:srgbClr val="404040"/>
                </a:solidFill>
                <a:latin typeface="Abadi MT Condensed Light" charset="0"/>
                <a:ea typeface="Abadi MT Condensed Light" charset="0"/>
                <a:cs typeface="Abadi MT Condensed Light" charset="0"/>
              </a:rPr>
              <a:t>As </a:t>
            </a:r>
            <a:r>
              <a:rPr lang="en-US" sz="2800" b="1" dirty="0" smtClean="0">
                <a:solidFill>
                  <a:srgbClr val="404040"/>
                </a:solidFill>
                <a:latin typeface="Abadi MT Condensed Light" charset="0"/>
                <a:ea typeface="Abadi MT Condensed Light" charset="0"/>
                <a:cs typeface="Abadi MT Condensed Light" charset="0"/>
              </a:rPr>
              <a:t>teachers</a:t>
            </a:r>
            <a:r>
              <a:rPr lang="en-US" sz="2800" dirty="0" smtClean="0">
                <a:solidFill>
                  <a:srgbClr val="404040"/>
                </a:solidFill>
                <a:latin typeface="Abadi MT Condensed Light" charset="0"/>
                <a:ea typeface="Abadi MT Condensed Light" charset="0"/>
                <a:cs typeface="Abadi MT Condensed Light" charset="0"/>
              </a:rPr>
              <a:t>, we </a:t>
            </a:r>
            <a:r>
              <a:rPr lang="en-US" sz="2800" dirty="0">
                <a:solidFill>
                  <a:srgbClr val="404040"/>
                </a:solidFill>
                <a:latin typeface="Abadi MT Condensed Light" charset="0"/>
                <a:ea typeface="Abadi MT Condensed Light" charset="0"/>
                <a:cs typeface="Abadi MT Condensed Light" charset="0"/>
              </a:rPr>
              <a:t>will:</a:t>
            </a:r>
          </a:p>
          <a:p>
            <a:pPr eaLnBrk="1" hangingPunct="1">
              <a:defRPr/>
            </a:pPr>
            <a:endParaRPr lang="en-US" sz="2800" dirty="0">
              <a:solidFill>
                <a:srgbClr val="404040"/>
              </a:solidFill>
              <a:latin typeface="Abadi MT Condensed Light" charset="0"/>
              <a:ea typeface="Abadi MT Condensed Light" charset="0"/>
              <a:cs typeface="Abadi MT Condensed Light" charset="0"/>
            </a:endParaRPr>
          </a:p>
          <a:p>
            <a:pPr marL="342900" indent="-342900">
              <a:buFont typeface="Arial"/>
              <a:buChar char="•"/>
              <a:defRPr/>
            </a:pPr>
            <a:r>
              <a:rPr lang="en-US" sz="2800" dirty="0">
                <a:solidFill>
                  <a:srgbClr val="404040"/>
                </a:solidFill>
                <a:latin typeface="Abadi MT Condensed Light" charset="0"/>
                <a:ea typeface="Abadi MT Condensed Light" charset="0"/>
                <a:cs typeface="Abadi MT Condensed Light" charset="0"/>
              </a:rPr>
              <a:t>Post important updates and announcements</a:t>
            </a:r>
          </a:p>
          <a:p>
            <a:pPr marL="342900" indent="-342900">
              <a:buFont typeface="Arial"/>
              <a:buChar char="•"/>
              <a:defRPr/>
            </a:pPr>
            <a:r>
              <a:rPr lang="en-US" sz="2800" dirty="0">
                <a:solidFill>
                  <a:srgbClr val="404040"/>
                </a:solidFill>
                <a:latin typeface="Abadi MT Condensed Light" charset="0"/>
                <a:ea typeface="Abadi MT Condensed Light" charset="0"/>
                <a:cs typeface="Abadi MT Condensed Light" charset="0"/>
              </a:rPr>
              <a:t>Share photos and videos of our classroom </a:t>
            </a:r>
            <a:r>
              <a:rPr lang="en-US" sz="2800" dirty="0" smtClean="0">
                <a:solidFill>
                  <a:srgbClr val="404040"/>
                </a:solidFill>
                <a:latin typeface="Abadi MT Condensed Light" charset="0"/>
                <a:ea typeface="Abadi MT Condensed Light" charset="0"/>
                <a:cs typeface="Abadi MT Condensed Light" charset="0"/>
              </a:rPr>
              <a:t>activities</a:t>
            </a:r>
          </a:p>
          <a:p>
            <a:pPr marL="342900" indent="-342900">
              <a:buFont typeface="Arial"/>
              <a:buChar char="•"/>
              <a:defRPr/>
            </a:pPr>
            <a:r>
              <a:rPr lang="en-US" sz="2800" dirty="0" smtClean="0">
                <a:solidFill>
                  <a:srgbClr val="404040"/>
                </a:solidFill>
                <a:latin typeface="Abadi MT Condensed Light" charset="0"/>
                <a:ea typeface="Abadi MT Condensed Light" charset="0"/>
                <a:cs typeface="Abadi MT Condensed Light" charset="0"/>
              </a:rPr>
              <a:t>Share your child’s classwork on his or her own digital portfolio. Only you will be able to view work posted on your child’s portfolio. </a:t>
            </a:r>
            <a:endParaRPr lang="en-US" sz="2800" dirty="0">
              <a:solidFill>
                <a:srgbClr val="404040"/>
              </a:solidFill>
              <a:latin typeface="Abadi MT Condensed Light" charset="0"/>
              <a:ea typeface="Abadi MT Condensed Light" charset="0"/>
              <a:cs typeface="Abadi MT Condensed Light" charset="0"/>
            </a:endParaRPr>
          </a:p>
        </p:txBody>
      </p:sp>
      <p:pic>
        <p:nvPicPr>
          <p:cNvPr id="19460" name="Picture 2" descr="Black-version-attendance 2 Copy 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043" y="1899920"/>
            <a:ext cx="20558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Student List Copy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755" y="1265239"/>
            <a:ext cx="2046288"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2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
          <p:cNvSpPr txBox="1">
            <a:spLocks noChangeArrowheads="1"/>
          </p:cNvSpPr>
          <p:nvPr/>
        </p:nvSpPr>
        <p:spPr bwMode="auto">
          <a:xfrm>
            <a:off x="1420351" y="309078"/>
            <a:ext cx="8908099" cy="1107996"/>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6600" b="1" dirty="0">
                <a:solidFill>
                  <a:schemeClr val="tx1">
                    <a:lumMod val="75000"/>
                    <a:lumOff val="25000"/>
                  </a:schemeClr>
                </a:solidFill>
                <a:latin typeface="+mj-lt"/>
                <a:ea typeface="Proxima Nova Semibold" charset="0"/>
                <a:cs typeface="Proxima Nova Semibold" charset="0"/>
              </a:rPr>
              <a:t>What do parents see?</a:t>
            </a:r>
          </a:p>
        </p:txBody>
      </p:sp>
      <p:sp>
        <p:nvSpPr>
          <p:cNvPr id="20482" name="TextBox 5"/>
          <p:cNvSpPr txBox="1">
            <a:spLocks noChangeArrowheads="1"/>
          </p:cNvSpPr>
          <p:nvPr/>
        </p:nvSpPr>
        <p:spPr bwMode="auto">
          <a:xfrm>
            <a:off x="5874400" y="3863024"/>
            <a:ext cx="49514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2800" b="1" dirty="0">
                <a:solidFill>
                  <a:srgbClr val="404040"/>
                </a:solidFill>
                <a:latin typeface="Abadi MT Condensed Light" charset="0"/>
                <a:ea typeface="Abadi MT Condensed Light" charset="0"/>
                <a:cs typeface="Abadi MT Condensed Light" charset="0"/>
              </a:rPr>
              <a:t>You can also view a </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report</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 of your child’s feedback</a:t>
            </a:r>
            <a:r>
              <a:rPr lang="en-US" altLang="ja-JP" sz="2800" dirty="0">
                <a:solidFill>
                  <a:srgbClr val="404040"/>
                </a:solidFill>
                <a:latin typeface="Abadi MT Condensed Light" charset="0"/>
                <a:ea typeface="Abadi MT Condensed Light" charset="0"/>
                <a:cs typeface="Abadi MT Condensed Light" charset="0"/>
              </a:rPr>
              <a:t> for skills we are encouraging in class. </a:t>
            </a:r>
            <a:endParaRPr lang="en-US" altLang="en-US" sz="2800" dirty="0">
              <a:solidFill>
                <a:srgbClr val="404040"/>
              </a:solidFill>
              <a:latin typeface="Abadi MT Condensed Light" charset="0"/>
              <a:ea typeface="Abadi MT Condensed Light" charset="0"/>
              <a:cs typeface="Abadi MT Condensed Light" charset="0"/>
            </a:endParaRPr>
          </a:p>
        </p:txBody>
      </p:sp>
      <p:sp>
        <p:nvSpPr>
          <p:cNvPr id="20483" name="TextBox 8"/>
          <p:cNvSpPr txBox="1">
            <a:spLocks noChangeArrowheads="1"/>
          </p:cNvSpPr>
          <p:nvPr/>
        </p:nvSpPr>
        <p:spPr bwMode="auto">
          <a:xfrm>
            <a:off x="5874400" y="1803228"/>
            <a:ext cx="49514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2800" b="1" dirty="0">
                <a:solidFill>
                  <a:srgbClr val="404040"/>
                </a:solidFill>
                <a:latin typeface="Abadi MT Condensed Light" charset="0"/>
                <a:ea typeface="Abadi MT Condensed Light" charset="0"/>
                <a:cs typeface="Abadi MT Condensed Light" charset="0"/>
              </a:rPr>
              <a:t>You’</a:t>
            </a:r>
            <a:r>
              <a:rPr lang="en-US" altLang="ja-JP" sz="2800" b="1" dirty="0">
                <a:solidFill>
                  <a:srgbClr val="404040"/>
                </a:solidFill>
                <a:latin typeface="Abadi MT Condensed Light" charset="0"/>
                <a:ea typeface="Abadi MT Condensed Light" charset="0"/>
                <a:cs typeface="Abadi MT Condensed Light" charset="0"/>
              </a:rPr>
              <a:t>ll see the </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Story</a:t>
            </a:r>
            <a:r>
              <a:rPr lang="ja-JP" altLang="en-US" sz="2800" b="1" dirty="0">
                <a:solidFill>
                  <a:srgbClr val="404040"/>
                </a:solidFill>
                <a:latin typeface="Abadi MT Condensed Light" charset="0"/>
                <a:ea typeface="Abadi MT Condensed Light" charset="0"/>
                <a:cs typeface="Abadi MT Condensed Light" charset="0"/>
              </a:rPr>
              <a:t>”</a:t>
            </a:r>
            <a:r>
              <a:rPr lang="en-US" altLang="ja-JP" sz="2800" b="1" dirty="0">
                <a:solidFill>
                  <a:srgbClr val="404040"/>
                </a:solidFill>
                <a:latin typeface="Abadi MT Condensed Light" charset="0"/>
                <a:ea typeface="Abadi MT Condensed Light" charset="0"/>
                <a:cs typeface="Abadi MT Condensed Light" charset="0"/>
              </a:rPr>
              <a:t> of our classroom</a:t>
            </a:r>
            <a:r>
              <a:rPr lang="en-US" altLang="ja-JP" sz="2800" dirty="0">
                <a:solidFill>
                  <a:srgbClr val="404040"/>
                </a:solidFill>
                <a:latin typeface="Abadi MT Condensed Light" charset="0"/>
                <a:ea typeface="Abadi MT Condensed Light" charset="0"/>
                <a:cs typeface="Abadi MT Condensed Light" charset="0"/>
              </a:rPr>
              <a:t>: photos and videos of big moments, important updates, plus </a:t>
            </a:r>
            <a:r>
              <a:rPr lang="en-US" altLang="ja-JP" sz="2800" b="1" dirty="0">
                <a:solidFill>
                  <a:srgbClr val="404040"/>
                </a:solidFill>
                <a:latin typeface="Abadi MT Condensed Light" charset="0"/>
                <a:ea typeface="Abadi MT Condensed Light" charset="0"/>
                <a:cs typeface="Abadi MT Condensed Light" charset="0"/>
              </a:rPr>
              <a:t>your</a:t>
            </a:r>
            <a:r>
              <a:rPr lang="en-US" altLang="ja-JP" sz="2800" dirty="0">
                <a:solidFill>
                  <a:srgbClr val="404040"/>
                </a:solidFill>
                <a:latin typeface="Abadi MT Condensed Light" charset="0"/>
                <a:ea typeface="Abadi MT Condensed Light" charset="0"/>
                <a:cs typeface="Abadi MT Condensed Light" charset="0"/>
              </a:rPr>
              <a:t> child’s digital portfolio!</a:t>
            </a:r>
            <a:endParaRPr lang="en-US" altLang="en-US" sz="2800" dirty="0">
              <a:solidFill>
                <a:srgbClr val="404040"/>
              </a:solidFill>
              <a:latin typeface="Abadi MT Condensed Light" charset="0"/>
              <a:ea typeface="Abadi MT Condensed Light" charset="0"/>
              <a:cs typeface="Abadi MT Condensed Light" charset="0"/>
            </a:endParaRPr>
          </a:p>
        </p:txBody>
      </p:sp>
      <p:pic>
        <p:nvPicPr>
          <p:cNvPr id="20484" name="Picture 4" descr="Student List Copy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94317">
            <a:off x="3150236" y="1597318"/>
            <a:ext cx="2046288"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6" descr="Student List Copy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78199">
            <a:off x="1387158" y="1558926"/>
            <a:ext cx="20447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599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451</TotalTime>
  <Words>1000</Words>
  <Application>Microsoft Macintosh PowerPoint</Application>
  <PresentationFormat>Widescreen</PresentationFormat>
  <Paragraphs>159</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Abadi MT Condensed Light</vt:lpstr>
      <vt:lpstr>Calibri</vt:lpstr>
      <vt:lpstr>Century Gothic</vt:lpstr>
      <vt:lpstr>Impact</vt:lpstr>
      <vt:lpstr>ＭＳ Ｐゴシック</vt:lpstr>
      <vt:lpstr>Proxima Nova Semibold</vt:lpstr>
      <vt:lpstr>Wingdings</vt:lpstr>
      <vt:lpstr>Arial</vt:lpstr>
      <vt:lpstr>Main Event</vt:lpstr>
      <vt:lpstr>Back to School Night 1st Grade</vt:lpstr>
      <vt:lpstr>Agenda </vt:lpstr>
      <vt:lpstr>Breakfast, Lunch, Recess</vt:lpstr>
      <vt:lpstr>Dismissal Procedures</vt:lpstr>
      <vt:lpstr>Communication</vt:lpstr>
      <vt:lpstr>Class Dojo</vt:lpstr>
      <vt:lpstr>PowerPoint Presentation</vt:lpstr>
      <vt:lpstr>PowerPoint Presentation</vt:lpstr>
      <vt:lpstr>PowerPoint Presentation</vt:lpstr>
      <vt:lpstr>PowerPoint Presentation</vt:lpstr>
      <vt:lpstr>PowerPoint Presentation</vt:lpstr>
      <vt:lpstr>1st Grade Math &amp; Science</vt:lpstr>
      <vt:lpstr>Major Math Concepts</vt:lpstr>
      <vt:lpstr>Basic Facts</vt:lpstr>
      <vt:lpstr>A Typical 1st Grade math day</vt:lpstr>
      <vt:lpstr>homework</vt:lpstr>
      <vt:lpstr>Fast fact falcon program</vt:lpstr>
      <vt:lpstr>Dreambox online learning</vt:lpstr>
      <vt:lpstr>Dreambox online learning</vt:lpstr>
      <vt:lpstr>1st Grade science units</vt:lpstr>
      <vt:lpstr>Where can you get more information?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 Bainbridge</dc:creator>
  <cp:lastModifiedBy>Microsoft Office User</cp:lastModifiedBy>
  <cp:revision>33</cp:revision>
  <dcterms:created xsi:type="dcterms:W3CDTF">2016-09-15T18:19:53Z</dcterms:created>
  <dcterms:modified xsi:type="dcterms:W3CDTF">2016-09-20T22:23:19Z</dcterms:modified>
</cp:coreProperties>
</file>